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1"/>
  </p:notesMasterIdLst>
  <p:sldIdLst>
    <p:sldId id="277" r:id="rId2"/>
    <p:sldId id="278" r:id="rId3"/>
    <p:sldId id="279" r:id="rId4"/>
    <p:sldId id="281" r:id="rId5"/>
    <p:sldId id="282" r:id="rId6"/>
    <p:sldId id="283" r:id="rId7"/>
    <p:sldId id="285" r:id="rId8"/>
    <p:sldId id="284" r:id="rId9"/>
    <p:sldId id="280" r:id="rId10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Mario Pata" initials="MP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B074D"/>
    <a:srgbClr val="993042"/>
    <a:srgbClr val="79831E"/>
    <a:srgbClr val="00305D"/>
    <a:srgbClr val="019640"/>
    <a:srgbClr val="81144E"/>
    <a:srgbClr val="1B4F26"/>
    <a:srgbClr val="9C0405"/>
    <a:srgbClr val="EFF2F3"/>
    <a:srgbClr val="BFCAD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5854"/>
    <p:restoredTop sz="94507"/>
  </p:normalViewPr>
  <p:slideViewPr>
    <p:cSldViewPr snapToGrid="0" snapToObjects="1">
      <p:cViewPr varScale="1">
        <p:scale>
          <a:sx n="149" d="100"/>
          <a:sy n="149" d="100"/>
        </p:scale>
        <p:origin x="1024" y="17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004EBA3-3934-524E-8A73-AFE6F14643AF}" type="datetimeFigureOut">
              <a:rPr lang="it-IT" smtClean="0"/>
              <a:t>11/05/22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E49C6E-BA8E-8143-B34B-86127B909F6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054365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jp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4.png"/><Relationship Id="rId4" Type="http://schemas.openxmlformats.org/officeDocument/2006/relationships/image" Target="../media/image3.jp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Diapositiva titol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85483" y="1823455"/>
            <a:ext cx="7796720" cy="401934"/>
          </a:xfrm>
        </p:spPr>
        <p:txBody>
          <a:bodyPr>
            <a:noAutofit/>
          </a:bodyPr>
          <a:lstStyle>
            <a:lvl1pPr marL="0" indent="0" algn="ctr">
              <a:buNone/>
              <a:defRPr sz="2400"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pic>
        <p:nvPicPr>
          <p:cNvPr id="10" name="Immagine 9">
            <a:extLst>
              <a:ext uri="{FF2B5EF4-FFF2-40B4-BE49-F238E27FC236}">
                <a16:creationId xmlns:a16="http://schemas.microsoft.com/office/drawing/2014/main" id="{3E78409E-7BD8-F06B-BBCA-CFE45BFA2A5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-4579"/>
          <a:stretch/>
        </p:blipFill>
        <p:spPr>
          <a:xfrm>
            <a:off x="4053833" y="4872075"/>
            <a:ext cx="1036335" cy="215444"/>
          </a:xfrm>
          <a:prstGeom prst="rect">
            <a:avLst/>
          </a:prstGeom>
        </p:spPr>
      </p:pic>
      <p:sp>
        <p:nvSpPr>
          <p:cNvPr id="16" name="Rettangolo 15">
            <a:extLst>
              <a:ext uri="{FF2B5EF4-FFF2-40B4-BE49-F238E27FC236}">
                <a16:creationId xmlns:a16="http://schemas.microsoft.com/office/drawing/2014/main" id="{6B2A4B87-BF52-7041-90E1-46E87F10631E}"/>
              </a:ext>
            </a:extLst>
          </p:cNvPr>
          <p:cNvSpPr/>
          <p:nvPr userDrawn="1"/>
        </p:nvSpPr>
        <p:spPr>
          <a:xfrm>
            <a:off x="4053833" y="4722130"/>
            <a:ext cx="1036335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938" indent="0" algn="ctr">
              <a:tabLst/>
            </a:pPr>
            <a:r>
              <a:rPr lang="it-IT" sz="800" dirty="0">
                <a:solidFill>
                  <a:schemeClr val="tx1"/>
                </a:solidFill>
              </a:rPr>
              <a:t>Powered by</a:t>
            </a:r>
          </a:p>
        </p:txBody>
      </p:sp>
      <p:sp>
        <p:nvSpPr>
          <p:cNvPr id="9" name="Rettangolo 8">
            <a:extLst>
              <a:ext uri="{FF2B5EF4-FFF2-40B4-BE49-F238E27FC236}">
                <a16:creationId xmlns:a16="http://schemas.microsoft.com/office/drawing/2014/main" id="{60367DFA-E376-FF93-07AC-7B6278CCB071}"/>
              </a:ext>
            </a:extLst>
          </p:cNvPr>
          <p:cNvSpPr/>
          <p:nvPr userDrawn="1"/>
        </p:nvSpPr>
        <p:spPr>
          <a:xfrm>
            <a:off x="0" y="162785"/>
            <a:ext cx="5868000" cy="3600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11" name="Immagine 10">
            <a:extLst>
              <a:ext uri="{FF2B5EF4-FFF2-40B4-BE49-F238E27FC236}">
                <a16:creationId xmlns:a16="http://schemas.microsoft.com/office/drawing/2014/main" id="{4F7F7E5E-AF96-11BB-B3E5-96BF05A969C4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-66811" y="0"/>
            <a:ext cx="2807659" cy="2225389"/>
          </a:xfrm>
          <a:prstGeom prst="rect">
            <a:avLst/>
          </a:prstGeom>
        </p:spPr>
      </p:pic>
      <p:pic>
        <p:nvPicPr>
          <p:cNvPr id="13" name="Immagine 12">
            <a:extLst>
              <a:ext uri="{FF2B5EF4-FFF2-40B4-BE49-F238E27FC236}">
                <a16:creationId xmlns:a16="http://schemas.microsoft.com/office/drawing/2014/main" id="{1253296B-09DD-FE43-D682-F044D676AC5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/>
          <a:srcRect l="5242"/>
          <a:stretch/>
        </p:blipFill>
        <p:spPr>
          <a:xfrm>
            <a:off x="6074797" y="-7949"/>
            <a:ext cx="3069203" cy="1789585"/>
          </a:xfrm>
          <a:prstGeom prst="rect">
            <a:avLst/>
          </a:prstGeom>
        </p:spPr>
      </p:pic>
      <p:pic>
        <p:nvPicPr>
          <p:cNvPr id="8" name="Immagine 7">
            <a:extLst>
              <a:ext uri="{FF2B5EF4-FFF2-40B4-BE49-F238E27FC236}">
                <a16:creationId xmlns:a16="http://schemas.microsoft.com/office/drawing/2014/main" id="{F7FF127D-AE04-6478-8E7E-F04E16FCC8BF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5">
            <a:alphaModFix/>
          </a:blip>
          <a:srcRect l="2122" t="18132" r="21791" b="28533"/>
          <a:stretch/>
        </p:blipFill>
        <p:spPr>
          <a:xfrm>
            <a:off x="635791" y="615606"/>
            <a:ext cx="2910491" cy="4256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09405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apositiva titol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asellaDiTesto 8">
            <a:extLst>
              <a:ext uri="{FF2B5EF4-FFF2-40B4-BE49-F238E27FC236}">
                <a16:creationId xmlns:a16="http://schemas.microsoft.com/office/drawing/2014/main" id="{14F33D4E-1820-2246-AC82-671A324953CF}"/>
              </a:ext>
            </a:extLst>
          </p:cNvPr>
          <p:cNvSpPr txBox="1"/>
          <p:nvPr userDrawn="1"/>
        </p:nvSpPr>
        <p:spPr>
          <a:xfrm>
            <a:off x="3989148" y="3600692"/>
            <a:ext cx="116570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t-IT" sz="2000" b="1" dirty="0">
                <a:solidFill>
                  <a:srgbClr val="9B074D"/>
                </a:solidFill>
              </a:rPr>
              <a:t>SLIDE KIT</a:t>
            </a:r>
          </a:p>
        </p:txBody>
      </p:sp>
      <p:sp>
        <p:nvSpPr>
          <p:cNvPr id="12" name="Rettangolo 11">
            <a:extLst>
              <a:ext uri="{FF2B5EF4-FFF2-40B4-BE49-F238E27FC236}">
                <a16:creationId xmlns:a16="http://schemas.microsoft.com/office/drawing/2014/main" id="{3DD0972F-B25B-7B41-9933-F2ACA11781AC}"/>
              </a:ext>
            </a:extLst>
          </p:cNvPr>
          <p:cNvSpPr/>
          <p:nvPr userDrawn="1"/>
        </p:nvSpPr>
        <p:spPr>
          <a:xfrm>
            <a:off x="0" y="4711673"/>
            <a:ext cx="9144000" cy="43182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-IT" dirty="0"/>
              <a:t>UN’INIZIATIVA DI AGGIORNAMENTO SCIENTIFICO RESO POSSIBILE GRAZIE AL CONTRIBUTO NON CONDIZIONANTE</a:t>
            </a:r>
          </a:p>
        </p:txBody>
      </p:sp>
      <p:pic>
        <p:nvPicPr>
          <p:cNvPr id="13" name="Immagine 12">
            <a:extLst>
              <a:ext uri="{FF2B5EF4-FFF2-40B4-BE49-F238E27FC236}">
                <a16:creationId xmlns:a16="http://schemas.microsoft.com/office/drawing/2014/main" id="{BB919222-A1F5-1048-A87C-41692A1BAC1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619354" y="4756935"/>
            <a:ext cx="1428750" cy="355600"/>
          </a:xfrm>
          <a:prstGeom prst="rect">
            <a:avLst/>
          </a:prstGeom>
        </p:spPr>
      </p:pic>
      <p:sp>
        <p:nvSpPr>
          <p:cNvPr id="14" name="Rettangolo 13">
            <a:extLst>
              <a:ext uri="{FF2B5EF4-FFF2-40B4-BE49-F238E27FC236}">
                <a16:creationId xmlns:a16="http://schemas.microsoft.com/office/drawing/2014/main" id="{2BD009E0-D265-0B4B-8FCA-D4EF994EB27B}"/>
              </a:ext>
            </a:extLst>
          </p:cNvPr>
          <p:cNvSpPr/>
          <p:nvPr userDrawn="1"/>
        </p:nvSpPr>
        <p:spPr>
          <a:xfrm>
            <a:off x="12518" y="4743389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/>
            <a:r>
              <a:rPr lang="it-IT" sz="900" dirty="0"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UN’INIZIATIVA DI AGGIORNAMENTO SCIENTIFICO RESA POSSIBILE</a:t>
            </a:r>
            <a:br>
              <a:rPr lang="it-IT" sz="900" dirty="0"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</a:br>
            <a:r>
              <a:rPr lang="it-IT" sz="900" dirty="0"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GRAZIE AL CONTRIBUTO NON CONDIZIONANTE</a:t>
            </a:r>
            <a:endParaRPr lang="it-IT" sz="900" dirty="0">
              <a:effectLst/>
              <a:latin typeface="Calibri" panose="020F0502020204030204" pitchFamily="34" charset="0"/>
              <a:ea typeface="Cambria" panose="020405030504060302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ttangolo 3">
            <a:extLst>
              <a:ext uri="{FF2B5EF4-FFF2-40B4-BE49-F238E27FC236}">
                <a16:creationId xmlns:a16="http://schemas.microsoft.com/office/drawing/2014/main" id="{3B7844EB-C56B-D69E-254C-B5CEC546BC2C}"/>
              </a:ext>
            </a:extLst>
          </p:cNvPr>
          <p:cNvSpPr/>
          <p:nvPr userDrawn="1"/>
        </p:nvSpPr>
        <p:spPr>
          <a:xfrm>
            <a:off x="-11152" y="326814"/>
            <a:ext cx="9166304" cy="3600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7" name="Rettangolo 16">
            <a:extLst>
              <a:ext uri="{FF2B5EF4-FFF2-40B4-BE49-F238E27FC236}">
                <a16:creationId xmlns:a16="http://schemas.microsoft.com/office/drawing/2014/main" id="{2315CBC5-DA6B-9F78-4BBE-6D4917DA936D}"/>
              </a:ext>
            </a:extLst>
          </p:cNvPr>
          <p:cNvSpPr/>
          <p:nvPr userDrawn="1"/>
        </p:nvSpPr>
        <p:spPr>
          <a:xfrm>
            <a:off x="0" y="4556838"/>
            <a:ext cx="9166304" cy="3600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10" name="Immagine 9">
            <a:extLst>
              <a:ext uri="{FF2B5EF4-FFF2-40B4-BE49-F238E27FC236}">
                <a16:creationId xmlns:a16="http://schemas.microsoft.com/office/drawing/2014/main" id="{82691BB6-737E-5F53-0FBF-AC90DB26C371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-11152" y="-15632"/>
            <a:ext cx="4470400" cy="3543300"/>
          </a:xfrm>
          <a:prstGeom prst="rect">
            <a:avLst/>
          </a:prstGeom>
        </p:spPr>
      </p:pic>
      <p:pic>
        <p:nvPicPr>
          <p:cNvPr id="5" name="Immagine 4">
            <a:extLst>
              <a:ext uri="{FF2B5EF4-FFF2-40B4-BE49-F238E27FC236}">
                <a16:creationId xmlns:a16="http://schemas.microsoft.com/office/drawing/2014/main" id="{4474B305-721A-0A1D-635E-E7D2B4BE4E33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5896791" y="53735"/>
            <a:ext cx="3239001" cy="1789585"/>
          </a:xfrm>
          <a:prstGeom prst="rect">
            <a:avLst/>
          </a:prstGeom>
        </p:spPr>
      </p:pic>
      <p:pic>
        <p:nvPicPr>
          <p:cNvPr id="7" name="Immagine 6">
            <a:extLst>
              <a:ext uri="{FF2B5EF4-FFF2-40B4-BE49-F238E27FC236}">
                <a16:creationId xmlns:a16="http://schemas.microsoft.com/office/drawing/2014/main" id="{AC1060F7-A337-B31A-95E2-228E7E1C46E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5">
            <a:alphaModFix/>
          </a:blip>
          <a:srcRect l="2122" t="18132" r="21791" b="9980"/>
          <a:stretch/>
        </p:blipFill>
        <p:spPr>
          <a:xfrm>
            <a:off x="1592611" y="1888582"/>
            <a:ext cx="6957392" cy="1371381"/>
          </a:xfrm>
          <a:prstGeom prst="rect">
            <a:avLst/>
          </a:prstGeom>
        </p:spPr>
      </p:pic>
      <p:pic>
        <p:nvPicPr>
          <p:cNvPr id="16" name="Immagine 15">
            <a:extLst>
              <a:ext uri="{FF2B5EF4-FFF2-40B4-BE49-F238E27FC236}">
                <a16:creationId xmlns:a16="http://schemas.microsoft.com/office/drawing/2014/main" id="{C6E539F3-7187-C420-A312-EFCFB0837EED}"/>
              </a:ext>
            </a:extLst>
          </p:cNvPr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7663726" y="3023596"/>
            <a:ext cx="1480274" cy="2225008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369218"/>
            <a:ext cx="7886700" cy="3263505"/>
          </a:xfrm>
        </p:spPr>
        <p:txBody>
          <a:bodyPr/>
          <a:lstStyle>
            <a:lvl1pPr marL="171450" indent="-171450">
              <a:buClr>
                <a:srgbClr val="9B074D"/>
              </a:buClr>
              <a:buFont typeface="Arial" panose="020B0604020202020204" pitchFamily="34" charset="0"/>
              <a:buChar char="•"/>
              <a:defRPr sz="2000"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514350" indent="-171450">
              <a:buClr>
                <a:srgbClr val="9B074D"/>
              </a:buClr>
              <a:buFont typeface="Arial" panose="020B0604020202020204" pitchFamily="34" charset="0"/>
              <a:buChar char="•"/>
              <a:defRPr sz="1700"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 marL="857250" indent="-171450">
              <a:buClr>
                <a:srgbClr val="9B074D"/>
              </a:buClr>
              <a:buFont typeface="Arial" panose="020B0604020202020204" pitchFamily="34" charset="0"/>
              <a:buChar char="•"/>
              <a:defRPr sz="1400"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 marL="1200150" indent="-171450">
              <a:buClr>
                <a:srgbClr val="9B074D"/>
              </a:buClr>
              <a:buFont typeface="Arial" panose="020B0604020202020204" pitchFamily="34" charset="0"/>
              <a:buChar char="•"/>
              <a:defRPr sz="1100">
                <a:latin typeface="Calibri" panose="020F0502020204030204" pitchFamily="34" charset="0"/>
                <a:cs typeface="Calibri" panose="020F0502020204030204" pitchFamily="34" charset="0"/>
              </a:defRPr>
            </a:lvl4pPr>
          </a:lstStyle>
          <a:p>
            <a:pPr lvl="0"/>
            <a:r>
              <a:rPr lang="it-IT" dirty="0"/>
              <a:t>Fare clic per modificare gli stili del testo dello schema</a:t>
            </a:r>
          </a:p>
          <a:p>
            <a:pPr lvl="1"/>
            <a:r>
              <a:rPr lang="it-IT" dirty="0"/>
              <a:t>Secondo livello</a:t>
            </a:r>
          </a:p>
          <a:p>
            <a:pPr lvl="2"/>
            <a:r>
              <a:rPr lang="it-IT" dirty="0"/>
              <a:t>Terzo livello</a:t>
            </a:r>
          </a:p>
          <a:p>
            <a:pPr lvl="3"/>
            <a:r>
              <a:rPr lang="it-IT" dirty="0"/>
              <a:t>Quarto </a:t>
            </a:r>
            <a:r>
              <a:rPr lang="it-IT" dirty="0" err="1"/>
              <a:t>livell</a:t>
            </a:r>
            <a:endParaRPr lang="it-IT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431266"/>
            <a:ext cx="7886700" cy="757239"/>
          </a:xfrm>
        </p:spPr>
        <p:txBody>
          <a:bodyPr/>
          <a:lstStyle>
            <a:lvl1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it-IT" dirty="0"/>
              <a:t>Fare clic per modificare lo stile del titolo dello schema</a:t>
            </a:r>
            <a:endParaRPr lang="en-US" dirty="0"/>
          </a:p>
        </p:txBody>
      </p:sp>
      <p:pic>
        <p:nvPicPr>
          <p:cNvPr id="22" name="Immagine 21">
            <a:extLst>
              <a:ext uri="{FF2B5EF4-FFF2-40B4-BE49-F238E27FC236}">
                <a16:creationId xmlns:a16="http://schemas.microsoft.com/office/drawing/2014/main" id="{A25DD1E9-603A-F244-BDF0-DB9FE56531D7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-4579"/>
          <a:stretch/>
        </p:blipFill>
        <p:spPr>
          <a:xfrm>
            <a:off x="4540196" y="4927732"/>
            <a:ext cx="865841" cy="180000"/>
          </a:xfrm>
          <a:prstGeom prst="rect">
            <a:avLst/>
          </a:prstGeom>
        </p:spPr>
      </p:pic>
      <p:sp>
        <p:nvSpPr>
          <p:cNvPr id="23" name="Rettangolo 22">
            <a:extLst>
              <a:ext uri="{FF2B5EF4-FFF2-40B4-BE49-F238E27FC236}">
                <a16:creationId xmlns:a16="http://schemas.microsoft.com/office/drawing/2014/main" id="{2305A19E-AB4B-374B-B09E-7E1FD05D3999}"/>
              </a:ext>
            </a:extLst>
          </p:cNvPr>
          <p:cNvSpPr/>
          <p:nvPr userDrawn="1"/>
        </p:nvSpPr>
        <p:spPr>
          <a:xfrm>
            <a:off x="3554519" y="4927847"/>
            <a:ext cx="1036335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938" indent="0" algn="r">
              <a:tabLst/>
            </a:pPr>
            <a:r>
              <a:rPr lang="it-IT" sz="800" dirty="0">
                <a:solidFill>
                  <a:schemeClr val="tx1"/>
                </a:solidFill>
              </a:rPr>
              <a:t>Powered by</a:t>
            </a:r>
          </a:p>
        </p:txBody>
      </p:sp>
      <p:sp>
        <p:nvSpPr>
          <p:cNvPr id="10" name="Rettangolo 9">
            <a:extLst>
              <a:ext uri="{FF2B5EF4-FFF2-40B4-BE49-F238E27FC236}">
                <a16:creationId xmlns:a16="http://schemas.microsoft.com/office/drawing/2014/main" id="{41ABE053-C8A0-906D-C614-F754365CB7B4}"/>
              </a:ext>
            </a:extLst>
          </p:cNvPr>
          <p:cNvSpPr/>
          <p:nvPr userDrawn="1"/>
        </p:nvSpPr>
        <p:spPr>
          <a:xfrm>
            <a:off x="0" y="59420"/>
            <a:ext cx="7128000" cy="1800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12" name="Immagine 11">
            <a:extLst>
              <a:ext uri="{FF2B5EF4-FFF2-40B4-BE49-F238E27FC236}">
                <a16:creationId xmlns:a16="http://schemas.microsoft.com/office/drawing/2014/main" id="{72E4075D-D53B-A29B-487E-95F027904C5F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3"/>
            <a:ext cx="1426484" cy="1130651"/>
          </a:xfrm>
          <a:prstGeom prst="rect">
            <a:avLst/>
          </a:prstGeom>
        </p:spPr>
      </p:pic>
      <p:pic>
        <p:nvPicPr>
          <p:cNvPr id="13" name="Immagine 12">
            <a:extLst>
              <a:ext uri="{FF2B5EF4-FFF2-40B4-BE49-F238E27FC236}">
                <a16:creationId xmlns:a16="http://schemas.microsoft.com/office/drawing/2014/main" id="{9E1C31AF-C3D6-54CC-494E-380443589D7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>
            <a:alphaModFix/>
          </a:blip>
          <a:srcRect l="2122" t="18132" r="21791" b="28533"/>
          <a:stretch/>
        </p:blipFill>
        <p:spPr>
          <a:xfrm>
            <a:off x="7199374" y="23990"/>
            <a:ext cx="1419343" cy="20756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iapositiva titol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775145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dirty="0"/>
              <a:t>Fare clic per modificare gli stili del testo dello schema</a:t>
            </a:r>
          </a:p>
          <a:p>
            <a:pPr lvl="1"/>
            <a:r>
              <a:rPr lang="it-IT" dirty="0"/>
              <a:t>Secondo livello</a:t>
            </a:r>
          </a:p>
          <a:p>
            <a:pPr lvl="2"/>
            <a:r>
              <a:rPr lang="it-IT" dirty="0"/>
              <a:t>Terzo livello</a:t>
            </a: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510776"/>
            <a:ext cx="7886700" cy="75723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it-IT" dirty="0"/>
              <a:t>Fare clic per modificare lo stile del titolo dello schema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  <p:sldLayoutId id="2147483649" r:id="rId2"/>
    <p:sldLayoutId id="2147483650" r:id="rId3"/>
    <p:sldLayoutId id="2147483655" r:id="rId4"/>
    <p:sldLayoutId id="2147483656" r:id="rId5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24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171450" indent="-171450" algn="l" defTabSz="685800" rtl="0" eaLnBrk="1" latinLnBrk="0" hangingPunct="1">
        <a:lnSpc>
          <a:spcPct val="100000"/>
        </a:lnSpc>
        <a:spcBef>
          <a:spcPts val="750"/>
        </a:spcBef>
        <a:buClr>
          <a:srgbClr val="0376AF"/>
        </a:buClr>
        <a:buFont typeface="Wingdings" pitchFamily="2" charset="2"/>
        <a:buChar char="§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514350" indent="-171450" algn="l" defTabSz="685800" rtl="0" eaLnBrk="1" latinLnBrk="0" hangingPunct="1">
        <a:lnSpc>
          <a:spcPct val="100000"/>
        </a:lnSpc>
        <a:spcBef>
          <a:spcPts val="375"/>
        </a:spcBef>
        <a:buClr>
          <a:srgbClr val="0376AF"/>
        </a:buClr>
        <a:buFont typeface="Wingdings" pitchFamily="2" charset="2"/>
        <a:buChar char="§"/>
        <a:defRPr sz="17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857250" indent="-171450" algn="l" defTabSz="685800" rtl="0" eaLnBrk="1" latinLnBrk="0" hangingPunct="1">
        <a:lnSpc>
          <a:spcPct val="100000"/>
        </a:lnSpc>
        <a:spcBef>
          <a:spcPts val="375"/>
        </a:spcBef>
        <a:buClr>
          <a:srgbClr val="0376AF"/>
        </a:buClr>
        <a:buFont typeface="Wingdings" pitchFamily="2" charset="2"/>
        <a:buChar char="§"/>
        <a:defRPr sz="1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318004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ttotitolo 1">
            <a:extLst>
              <a:ext uri="{FF2B5EF4-FFF2-40B4-BE49-F238E27FC236}">
                <a16:creationId xmlns:a16="http://schemas.microsoft.com/office/drawing/2014/main" id="{44640575-55EE-6602-D1DB-C29AE575D50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49206" y="1964267"/>
            <a:ext cx="7445587" cy="1337411"/>
          </a:xfrm>
        </p:spPr>
        <p:txBody>
          <a:bodyPr/>
          <a:lstStyle/>
          <a:p>
            <a:r>
              <a:rPr lang="it-IT" sz="2700" dirty="0"/>
              <a:t>Fattori condizionanti le decisioni di trattamento</a:t>
            </a:r>
            <a:br>
              <a:rPr lang="it-IT" sz="2700" dirty="0"/>
            </a:br>
            <a:r>
              <a:rPr lang="it-IT" sz="2700" dirty="0"/>
              <a:t>nel carcinoma mammario in stadio precoce:</a:t>
            </a:r>
            <a:br>
              <a:rPr lang="it-IT" sz="2700" dirty="0"/>
            </a:br>
            <a:r>
              <a:rPr lang="it-IT" sz="2700" dirty="0"/>
              <a:t>risultati di un esperimento di scelta discreta</a:t>
            </a:r>
          </a:p>
        </p:txBody>
      </p:sp>
      <p:sp>
        <p:nvSpPr>
          <p:cNvPr id="3" name="Sottotitolo 1">
            <a:extLst>
              <a:ext uri="{FF2B5EF4-FFF2-40B4-BE49-F238E27FC236}">
                <a16:creationId xmlns:a16="http://schemas.microsoft.com/office/drawing/2014/main" id="{E944941B-C529-5F02-7D1D-63DDB3C53BBD}"/>
              </a:ext>
            </a:extLst>
          </p:cNvPr>
          <p:cNvSpPr txBox="1">
            <a:spLocks/>
          </p:cNvSpPr>
          <p:nvPr/>
        </p:nvSpPr>
        <p:spPr>
          <a:xfrm>
            <a:off x="585895" y="3471012"/>
            <a:ext cx="7972213" cy="74829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685800" rtl="0" eaLnBrk="1" latinLnBrk="0" hangingPunct="1">
              <a:lnSpc>
                <a:spcPct val="100000"/>
              </a:lnSpc>
              <a:spcBef>
                <a:spcPts val="750"/>
              </a:spcBef>
              <a:buClr>
                <a:srgbClr val="0376AF"/>
              </a:buClr>
              <a:buFont typeface="Wingdings" pitchFamily="2" charset="2"/>
              <a:buNone/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1pPr>
            <a:lvl2pPr marL="342900" indent="0" algn="ctr" defTabSz="685800" rtl="0" eaLnBrk="1" latinLnBrk="0" hangingPunct="1">
              <a:lnSpc>
                <a:spcPct val="100000"/>
              </a:lnSpc>
              <a:spcBef>
                <a:spcPts val="375"/>
              </a:spcBef>
              <a:buClr>
                <a:srgbClr val="0376AF"/>
              </a:buClr>
              <a:buFont typeface="Wingdings" pitchFamily="2" charset="2"/>
              <a:buNone/>
              <a:defRPr sz="1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685800" indent="0" algn="ctr" defTabSz="685800" rtl="0" eaLnBrk="1" latinLnBrk="0" hangingPunct="1">
              <a:lnSpc>
                <a:spcPct val="100000"/>
              </a:lnSpc>
              <a:spcBef>
                <a:spcPts val="375"/>
              </a:spcBef>
              <a:buClr>
                <a:srgbClr val="0376AF"/>
              </a:buClr>
              <a:buFont typeface="Wingdings" pitchFamily="2" charset="2"/>
              <a:buNone/>
              <a:defRPr sz="135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</a:pPr>
            <a:r>
              <a:rPr lang="it-IT" sz="2000" dirty="0"/>
              <a:t>Presentato da: </a:t>
            </a:r>
            <a:r>
              <a:rPr lang="it-IT" sz="20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A. Gennari</a:t>
            </a:r>
            <a:r>
              <a:rPr lang="it-IT" sz="2000" dirty="0"/>
              <a:t>*, et al.</a:t>
            </a:r>
          </a:p>
          <a:p>
            <a:pPr>
              <a:spcBef>
                <a:spcPts val="0"/>
              </a:spcBef>
            </a:pPr>
            <a:r>
              <a:rPr lang="it-IT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*Dip. di Medicina Traslazionale, Università Degli Studi del Piemonte Orientale - Scuola di Medicina, Novara</a:t>
            </a:r>
            <a:endParaRPr lang="it-IT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84953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9823D25-13C0-12DA-608C-CAC4AAB7E9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Messaggi chiave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FF9212D-9797-32D8-115C-9454A8D61F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1800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L’attuale ampia disponibilità di terapie per il carcinoma mammario in stadio precoce si traduce in un’aumentata complessità del percorso del paziente.</a:t>
            </a:r>
          </a:p>
          <a:p>
            <a:r>
              <a:rPr lang="it-IT" sz="1800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Un esperimento di scelta discreta</a:t>
            </a:r>
            <a:r>
              <a:rPr lang="it-IT" sz="1800" dirty="0">
                <a:effectLst/>
                <a:latin typeface="+mn-lt"/>
                <a:ea typeface="Calibri" panose="020F0502020204030204" pitchFamily="34" charset="0"/>
                <a:cs typeface="AdvTT7b515deb"/>
              </a:rPr>
              <a:t> </a:t>
            </a:r>
            <a:r>
              <a:rPr lang="it-IT" sz="1800" dirty="0">
                <a:effectLst/>
                <a:latin typeface="+mn-lt"/>
                <a:ea typeface="Calibri" panose="020F0502020204030204" pitchFamily="34" charset="0"/>
                <a:cs typeface="Calibri" panose="020F0502020204030204" pitchFamily="34" charset="0"/>
              </a:rPr>
              <a:t>dimostra che le caratteristiche del trattamento più importanti</a:t>
            </a:r>
            <a:r>
              <a:rPr lang="it-IT" sz="1800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 per i pazienti sono il rischio di effetti collaterali gravi, l’efficacia della terapia e la durata della stessa.</a:t>
            </a:r>
          </a:p>
          <a:p>
            <a:r>
              <a:rPr lang="it-IT" sz="1800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Tali pazienti mostrano inoltre di prediligere un programma terapeutico flessibile, basato sulla risposta alla terapia iniziale, rispetto a un programma fisso.</a:t>
            </a:r>
          </a:p>
          <a:p>
            <a:r>
              <a:rPr lang="it-IT" sz="1800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I risultati emersi potrebbero contribuire a migliorare le interazioni medico-paziente nella popolazione descritta.</a:t>
            </a:r>
          </a:p>
        </p:txBody>
      </p:sp>
    </p:spTree>
    <p:extLst>
      <p:ext uri="{BB962C8B-B14F-4D97-AF65-F5344CB8AC3E}">
        <p14:creationId xmlns:p14="http://schemas.microsoft.com/office/powerpoint/2010/main" val="17187668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9823D25-13C0-12DA-608C-CAC4AAB7E9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Background</a:t>
            </a:r>
            <a:br>
              <a:rPr lang="it-IT" dirty="0"/>
            </a:br>
            <a:r>
              <a:rPr lang="it-IT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Cosa c’è di noto su questo argomento?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FF9212D-9797-32D8-115C-9454A8D61F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Il paradigma terapeutico emergente nel carcinoma mammario in stadio precoce (EBC), con la disponibilità di nuove terapie sistemiche variabili in termini di efficacia, sicurezza e condizioni d’uso, crea un percorso del paziente complesso, che prevede numerosi punti di snodo per quanto riguarda la sequenza di trattamento, la durata dello stesso e la risposta alla terapia iniziale.</a:t>
            </a:r>
            <a:endParaRPr lang="it-I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Nel presente studio, condotto in Germania, Italia e Giappone, sono state quantificate le preferenze dei pazienti in relazione agli attributi di percorsi terapeutici diversi nell’EBC.</a:t>
            </a:r>
            <a:endParaRPr lang="it-I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7650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9823D25-13C0-12DA-608C-CAC4AAB7E9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Background</a:t>
            </a:r>
            <a:br>
              <a:rPr lang="it-IT" dirty="0"/>
            </a:br>
            <a:r>
              <a:rPr lang="it-IT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Come è stato condotto questo studio?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FF9212D-9797-32D8-115C-9454A8D61F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Pazienti con diagnosi successiva al 2014 di carcinoma mammario HER2- in stadio I-IIIa e già sottoposti a chirurgia e chemioterapia hanno completato un sondaggio online comprendente un esperimento di scelta discreta (DCE) finalizzato a valutare le preferenze in termini di attributi dei trattamenti per l’EBC.</a:t>
            </a:r>
            <a:endParaRPr lang="it-I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Nell’ambito di 12 attività DCE, i pazienti dovevano indicare la loro preferenza tra 2 ipotetici profili di trattamento che variavano in 8 attributi.</a:t>
            </a:r>
            <a:endParaRPr lang="it-I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 pesi di preferenza per ciascun livello di attributo e l’importanza relativa (RI) dell’attributo sono stati stimati utilizzando modelli gerarchici bayesiani e calcolati come percentuale basata sulla differenza dal livello di attributo più favorevole al meno favorevole.</a:t>
            </a:r>
            <a:endParaRPr lang="it-I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88102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9823D25-13C0-12DA-608C-CAC4AAB7E9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Risultati</a:t>
            </a:r>
            <a:br>
              <a:rPr lang="it-IT" dirty="0"/>
            </a:br>
            <a:r>
              <a:rPr lang="it-IT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Cosa aggiunge questo studio?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FF9212D-9797-32D8-115C-9454A8D61F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Complessivamente, hanno partecipato 452 pazienti (Germania 151, Italia 151, Giappone 150); l’età mediana (range) era 48 (19-78) anni; l’80% svolgeva un’attività professionale e la maggior parte era soddisfatta (64%) o molto soddisfatta (18%) della precedente terapia ricevuta.</a:t>
            </a:r>
            <a:endParaRPr lang="it-I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La riduzione del rischio di un effetto collaterale grave dal 77 al 6% è stata l’attributo più importante (RI = 27%), seguita dall’aumento della sopravvivenza libera da tumore a 3 anni dal 67 all’87% (RI = 19%), dalla riduzione della durata del trattamento da 18 a 3 mesi (RI = 16%) e dalla riduzione del rischio di nausea dal 67 al 2% (RI = 14%).</a:t>
            </a:r>
            <a:endParaRPr lang="it-I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27905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9823D25-13C0-12DA-608C-CAC4AAB7E9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Risultati</a:t>
            </a:r>
            <a:br>
              <a:rPr lang="it-IT" dirty="0"/>
            </a:br>
            <a:r>
              <a:rPr lang="it-IT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Cosa aggiunge questo studio?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FF9212D-9797-32D8-115C-9454A8D61F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La scelta di un programma di trattamento flessibile rispetto a uno fisso è risultata altrettanto importante della riduzione del rischio di neuropatia dal 21 all’1% o del rischio di astenia dal 41 al 3% (RI = 7% per tutte).</a:t>
            </a:r>
            <a:endParaRPr lang="it-I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La scelta di un regime orale rispetto a uno endovenoso è stata l’attributo meno importante (RI = 5%).</a:t>
            </a:r>
            <a:endParaRPr lang="it-I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Alcune preferenze per gli attributi del trattamento hanno mostrato delle differenze a seconda del Paese; in particolare, l’efficacia è risultata più importante per i pazienti giapponesi.</a:t>
            </a:r>
            <a:endParaRPr lang="it-I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69103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9823D25-13C0-12DA-608C-CAC4AAB7E9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Conclusioni e prospettive</a:t>
            </a:r>
            <a:br>
              <a:rPr lang="it-IT" dirty="0"/>
            </a:br>
            <a:r>
              <a:rPr lang="it-IT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Qual è l’impatto di questo studio sulla pratica clinica?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FF9212D-9797-32D8-115C-9454A8D61F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Nel complesso, la coorte internazionale di pazienti studiata considera il rischio di effetti collaterali gravi, l’efficacia del trattamento e la durata dello stesso come attributi di primaria importanza.</a:t>
            </a:r>
          </a:p>
          <a:p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Inoltre, tali pazienti tendono a prediligere un programma terapeutico flessibile, con un potenziamento/depotenziamento del trattamento coerente con la risposta alla terapia iniziale, rispetto a un programma fisso.</a:t>
            </a:r>
          </a:p>
          <a:p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 informazioni acquisite possono migliorare le interazioni medico-paziente nell’EBC.</a:t>
            </a:r>
          </a:p>
        </p:txBody>
      </p:sp>
    </p:spTree>
    <p:extLst>
      <p:ext uri="{BB962C8B-B14F-4D97-AF65-F5344CB8AC3E}">
        <p14:creationId xmlns:p14="http://schemas.microsoft.com/office/powerpoint/2010/main" val="24277404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2942062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i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694</Words>
  <Application>Microsoft Macintosh PowerPoint</Application>
  <PresentationFormat>Presentazione su schermo (16:9)</PresentationFormat>
  <Paragraphs>26</Paragraphs>
  <Slides>9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9</vt:i4>
      </vt:variant>
    </vt:vector>
  </HeadingPairs>
  <TitlesOfParts>
    <vt:vector size="13" baseType="lpstr">
      <vt:lpstr>Arial</vt:lpstr>
      <vt:lpstr>Calibri</vt:lpstr>
      <vt:lpstr>Wingdings</vt:lpstr>
      <vt:lpstr>Tema di Office</vt:lpstr>
      <vt:lpstr>Presentazione standard di PowerPoint</vt:lpstr>
      <vt:lpstr>Presentazione standard di PowerPoint</vt:lpstr>
      <vt:lpstr>Messaggi chiave</vt:lpstr>
      <vt:lpstr>Background Cosa c’è di noto su questo argomento?</vt:lpstr>
      <vt:lpstr>Background Come è stato condotto questo studio?</vt:lpstr>
      <vt:lpstr>Risultati Cosa aggiunge questo studio?</vt:lpstr>
      <vt:lpstr>Risultati Cosa aggiunge questo studio?</vt:lpstr>
      <vt:lpstr>Conclusioni e prospettive Qual è l’impatto di questo studio sulla pratica clinica?</vt:lpstr>
      <vt:lpstr>Presentazione standard di PowerPoint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ESMO BC22</dc:title>
  <dc:subject/>
  <dc:creator>Giorgio Mantovani</dc:creator>
  <cp:keywords/>
  <dc:description/>
  <cp:lastModifiedBy>Giorgio Mantovani</cp:lastModifiedBy>
  <cp:revision>182</cp:revision>
  <dcterms:created xsi:type="dcterms:W3CDTF">2019-04-12T11:26:00Z</dcterms:created>
  <dcterms:modified xsi:type="dcterms:W3CDTF">2022-05-11T06:06:55Z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1033-10.2.0.6020</vt:lpwstr>
  </property>
</Properties>
</file>