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77" r:id="rId2"/>
    <p:sldId id="278" r:id="rId3"/>
    <p:sldId id="279" r:id="rId4"/>
    <p:sldId id="281" r:id="rId5"/>
    <p:sldId id="282" r:id="rId6"/>
    <p:sldId id="283" r:id="rId7"/>
    <p:sldId id="285" r:id="rId8"/>
    <p:sldId id="284" r:id="rId9"/>
    <p:sldId id="280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o Pata" initials="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74D"/>
    <a:srgbClr val="993042"/>
    <a:srgbClr val="79831E"/>
    <a:srgbClr val="00305D"/>
    <a:srgbClr val="019640"/>
    <a:srgbClr val="81144E"/>
    <a:srgbClr val="1B4F26"/>
    <a:srgbClr val="9C0405"/>
    <a:srgbClr val="EFF2F3"/>
    <a:srgbClr val="BFC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4507"/>
  </p:normalViewPr>
  <p:slideViewPr>
    <p:cSldViewPr snapToGrid="0" snapToObjects="1">
      <p:cViewPr varScale="1">
        <p:scale>
          <a:sx n="149" d="100"/>
          <a:sy n="149" d="100"/>
        </p:scale>
        <p:origin x="102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4EBA3-3934-524E-8A73-AFE6F14643AF}" type="datetimeFigureOut">
              <a:rPr lang="it-IT" smtClean="0"/>
              <a:t>11/05/22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49C6E-BA8E-8143-B34B-86127B909F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543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483" y="1823455"/>
            <a:ext cx="7796720" cy="40193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E78409E-7BD8-F06B-BBCA-CFE45BFA2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053833" y="4872075"/>
            <a:ext cx="1036335" cy="215444"/>
          </a:xfrm>
          <a:prstGeom prst="rect">
            <a:avLst/>
          </a:prstGeom>
        </p:spPr>
      </p:pic>
      <p:sp>
        <p:nvSpPr>
          <p:cNvPr id="16" name="Rettangolo 15">
            <a:extLst>
              <a:ext uri="{FF2B5EF4-FFF2-40B4-BE49-F238E27FC236}">
                <a16:creationId xmlns:a16="http://schemas.microsoft.com/office/drawing/2014/main" id="{6B2A4B87-BF52-7041-90E1-46E87F10631E}"/>
              </a:ext>
            </a:extLst>
          </p:cNvPr>
          <p:cNvSpPr/>
          <p:nvPr userDrawn="1"/>
        </p:nvSpPr>
        <p:spPr>
          <a:xfrm>
            <a:off x="4053833" y="4722130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ct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0367DFA-E376-FF93-07AC-7B6278CCB071}"/>
              </a:ext>
            </a:extLst>
          </p:cNvPr>
          <p:cNvSpPr/>
          <p:nvPr userDrawn="1"/>
        </p:nvSpPr>
        <p:spPr>
          <a:xfrm>
            <a:off x="0" y="162785"/>
            <a:ext cx="5868000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4F7F7E5E-AF96-11BB-B3E5-96BF05A969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66811" y="0"/>
            <a:ext cx="2807659" cy="2225389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1253296B-09DD-FE43-D682-F044D676AC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5242"/>
          <a:stretch/>
        </p:blipFill>
        <p:spPr>
          <a:xfrm>
            <a:off x="6074797" y="-7949"/>
            <a:ext cx="3069203" cy="178958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7FF127D-AE04-6478-8E7E-F04E16FCC8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28533"/>
          <a:stretch/>
        </p:blipFill>
        <p:spPr>
          <a:xfrm>
            <a:off x="635791" y="615606"/>
            <a:ext cx="2910491" cy="42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94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14F33D4E-1820-2246-AC82-671A324953CF}"/>
              </a:ext>
            </a:extLst>
          </p:cNvPr>
          <p:cNvSpPr txBox="1"/>
          <p:nvPr userDrawn="1"/>
        </p:nvSpPr>
        <p:spPr>
          <a:xfrm>
            <a:off x="3989148" y="3600692"/>
            <a:ext cx="1165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solidFill>
                  <a:srgbClr val="9B074D"/>
                </a:solidFill>
              </a:rPr>
              <a:t>SLIDE KIT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3DD0972F-B25B-7B41-9933-F2ACA11781AC}"/>
              </a:ext>
            </a:extLst>
          </p:cNvPr>
          <p:cNvSpPr/>
          <p:nvPr userDrawn="1"/>
        </p:nvSpPr>
        <p:spPr>
          <a:xfrm>
            <a:off x="0" y="4711673"/>
            <a:ext cx="9144000" cy="431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UN’INIZIATIVA DI AGGIORNAMENTO SCIENTIFICO RESO POSSIBILE GRAZIE AL CONTRIBUTO NON CONDIZIONANTE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BB919222-A1F5-1048-A87C-41692A1BAC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9354" y="4756935"/>
            <a:ext cx="1428750" cy="355600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2BD009E0-D265-0B4B-8FCA-D4EF994EB27B}"/>
              </a:ext>
            </a:extLst>
          </p:cNvPr>
          <p:cNvSpPr/>
          <p:nvPr userDrawn="1"/>
        </p:nvSpPr>
        <p:spPr>
          <a:xfrm>
            <a:off x="12518" y="47433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UN’INIZIATIVA DI AGGIORNAMENTO SCIENTIFICO RESA POSSIBILE</a:t>
            </a:r>
            <a:b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GRAZIE AL CONTRIBUTO NON CONDIZIONANTE</a:t>
            </a:r>
            <a:endParaRPr lang="it-IT" sz="900" dirty="0">
              <a:effectLst/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B7844EB-C56B-D69E-254C-B5CEC546BC2C}"/>
              </a:ext>
            </a:extLst>
          </p:cNvPr>
          <p:cNvSpPr/>
          <p:nvPr userDrawn="1"/>
        </p:nvSpPr>
        <p:spPr>
          <a:xfrm>
            <a:off x="-11152" y="326814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2315CBC5-DA6B-9F78-4BBE-6D4917DA936D}"/>
              </a:ext>
            </a:extLst>
          </p:cNvPr>
          <p:cNvSpPr/>
          <p:nvPr userDrawn="1"/>
        </p:nvSpPr>
        <p:spPr>
          <a:xfrm>
            <a:off x="0" y="4556838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82691BB6-737E-5F53-0FBF-AC90DB26C3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52" y="-15632"/>
            <a:ext cx="4470400" cy="35433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474B305-721A-0A1D-635E-E7D2B4BE4E3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6791" y="53735"/>
            <a:ext cx="3239001" cy="178958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C1060F7-A337-B31A-95E2-228E7E1C46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9980"/>
          <a:stretch/>
        </p:blipFill>
        <p:spPr>
          <a:xfrm>
            <a:off x="1592611" y="1888582"/>
            <a:ext cx="6957392" cy="1371381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C6E539F3-7187-C420-A312-EFCFB0837EE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663726" y="3023596"/>
            <a:ext cx="1480274" cy="22250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3263505"/>
          </a:xfrm>
        </p:spPr>
        <p:txBody>
          <a:bodyPr/>
          <a:lstStyle>
            <a:lvl1pPr marL="1714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143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7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100">
                <a:latin typeface="Calibri" panose="020F0502020204030204" pitchFamily="34" charset="0"/>
                <a:cs typeface="Calibri" panose="020F0502020204030204" pitchFamily="34" charset="0"/>
              </a:defRPr>
            </a:lvl4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</a:t>
            </a:r>
            <a:r>
              <a:rPr lang="it-IT" dirty="0" err="1"/>
              <a:t>livell</a:t>
            </a:r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31266"/>
            <a:ext cx="7886700" cy="757239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A25DD1E9-603A-F244-BDF0-DB9FE56531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540196" y="4927732"/>
            <a:ext cx="865841" cy="180000"/>
          </a:xfrm>
          <a:prstGeom prst="rect">
            <a:avLst/>
          </a:prstGeom>
        </p:spPr>
      </p:pic>
      <p:sp>
        <p:nvSpPr>
          <p:cNvPr id="23" name="Rettangolo 22">
            <a:extLst>
              <a:ext uri="{FF2B5EF4-FFF2-40B4-BE49-F238E27FC236}">
                <a16:creationId xmlns:a16="http://schemas.microsoft.com/office/drawing/2014/main" id="{2305A19E-AB4B-374B-B09E-7E1FD05D3999}"/>
              </a:ext>
            </a:extLst>
          </p:cNvPr>
          <p:cNvSpPr/>
          <p:nvPr userDrawn="1"/>
        </p:nvSpPr>
        <p:spPr>
          <a:xfrm>
            <a:off x="3554519" y="4927847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1ABE053-C8A0-906D-C614-F754365CB7B4}"/>
              </a:ext>
            </a:extLst>
          </p:cNvPr>
          <p:cNvSpPr/>
          <p:nvPr userDrawn="1"/>
        </p:nvSpPr>
        <p:spPr>
          <a:xfrm>
            <a:off x="0" y="59420"/>
            <a:ext cx="7128000" cy="1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72E4075D-D53B-A29B-487E-95F027904C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"/>
            <a:ext cx="1426484" cy="1130651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9E1C31AF-C3D6-54CC-494E-380443589D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/>
          </a:blip>
          <a:srcRect l="2122" t="18132" r="21791" b="28533"/>
          <a:stretch/>
        </p:blipFill>
        <p:spPr>
          <a:xfrm>
            <a:off x="7199374" y="23990"/>
            <a:ext cx="1419343" cy="2075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75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10776"/>
            <a:ext cx="7886700" cy="7572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55" r:id="rId4"/>
    <p:sldLayoutId id="2147483656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rgbClr val="0376AF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80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id="{44640575-55EE-6602-D1DB-C29AE575D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206" y="1964267"/>
            <a:ext cx="7445587" cy="1337411"/>
          </a:xfrm>
        </p:spPr>
        <p:txBody>
          <a:bodyPr/>
          <a:lstStyle/>
          <a:p>
            <a:r>
              <a:rPr lang="it-IT" sz="2700" dirty="0"/>
              <a:t>Fattori condizionanti le decisioni di trattamento</a:t>
            </a:r>
            <a:br>
              <a:rPr lang="it-IT" sz="2700" dirty="0"/>
            </a:br>
            <a:r>
              <a:rPr lang="it-IT" sz="2700" dirty="0"/>
              <a:t>nel carcinoma mammario in stadio precoce:</a:t>
            </a:r>
            <a:br>
              <a:rPr lang="it-IT" sz="2700" dirty="0"/>
            </a:br>
            <a:r>
              <a:rPr lang="it-IT" sz="2700" dirty="0"/>
              <a:t>risultati di un esperimento di scelta discreta</a:t>
            </a:r>
          </a:p>
        </p:txBody>
      </p:sp>
      <p:sp>
        <p:nvSpPr>
          <p:cNvPr id="3" name="Sottotitolo 1">
            <a:extLst>
              <a:ext uri="{FF2B5EF4-FFF2-40B4-BE49-F238E27FC236}">
                <a16:creationId xmlns:a16="http://schemas.microsoft.com/office/drawing/2014/main" id="{E944941B-C529-5F02-7D1D-63DDB3C53BBD}"/>
              </a:ext>
            </a:extLst>
          </p:cNvPr>
          <p:cNvSpPr txBox="1">
            <a:spLocks/>
          </p:cNvSpPr>
          <p:nvPr/>
        </p:nvSpPr>
        <p:spPr>
          <a:xfrm>
            <a:off x="585895" y="3471012"/>
            <a:ext cx="7972213" cy="748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376AF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3429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2000" dirty="0"/>
              <a:t>Presentato da: </a:t>
            </a: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Gennari</a:t>
            </a:r>
            <a:r>
              <a:rPr lang="it-IT" sz="2000" dirty="0"/>
              <a:t>*, et al.</a:t>
            </a:r>
          </a:p>
          <a:p>
            <a:pPr>
              <a:spcBef>
                <a:spcPts val="0"/>
              </a:spcBef>
            </a:pP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*Dip. di Medicina Traslazionale, Università Degli Studi del Piemonte Orientale - Scuola di Medicina, Novara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49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Messaggi chiave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L’attuale ampia disponibilità di terapie per il carcinoma mammario in stadio precoce si traduce in un’aumentata complessità del percorso del paziente.</a:t>
            </a:r>
          </a:p>
          <a:p>
            <a:r>
              <a:rPr lang="it-IT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Un esperimento di scelta discreta</a:t>
            </a:r>
            <a:r>
              <a:rPr lang="it-IT" sz="1800" dirty="0">
                <a:effectLst/>
                <a:latin typeface="+mn-lt"/>
                <a:ea typeface="Calibri" panose="020F0502020204030204" pitchFamily="34" charset="0"/>
                <a:cs typeface="AdvTT7b515deb"/>
              </a:rPr>
              <a:t> </a:t>
            </a:r>
            <a:r>
              <a:rPr lang="it-IT" sz="18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dimostra che le caratteristiche del trattamento più importanti</a:t>
            </a:r>
            <a:r>
              <a:rPr lang="it-IT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per i pazienti sono il rischio di effetti collaterali gravi, l’efficacia della terapia e la durata della stessa.</a:t>
            </a:r>
          </a:p>
          <a:p>
            <a:r>
              <a:rPr lang="it-IT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Tali pazienti mostrano inoltre di prediligere un programma terapeutico flessibile, basato sulla risposta alla terapia iniziale, rispetto a un programma fisso.</a:t>
            </a:r>
          </a:p>
          <a:p>
            <a:r>
              <a:rPr lang="it-IT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 risultati emersi potrebbero contribuire a migliorare le interazioni medico-paziente nella popolazione descritta.</a:t>
            </a:r>
          </a:p>
        </p:txBody>
      </p:sp>
    </p:spTree>
    <p:extLst>
      <p:ext uri="{BB962C8B-B14F-4D97-AF65-F5344CB8AC3E}">
        <p14:creationId xmlns:p14="http://schemas.microsoft.com/office/powerpoint/2010/main" val="1718766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c’è di noto su questo argomento?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paradigma terapeutico emergente nel carcinoma mammario in stadio precoce (EBC), con la disponibilità di nuove terapie sistemiche variabili in termini di efficacia, sicurezza e condizioni d’uso, crea un percorso del paziente complesso, che prevede numerosi punti di snodo per quanto riguarda la sequenza di trattamento, la durata dello stesso e la risposta alla terapia iniziale.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 presente studio, condotto in Germania, Italia e Giappone, sono state quantificate le preferenze dei pazienti in relazione agli attributi di percorsi terapeutici diversi nell’EBC.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65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Come è stato condotto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Pazienti con diagnosi successiva al 2014 di carcinoma mammario HER2- in stadio I-IIIa e già sottoposti a chirurgia e chemioterapia hanno completato un sondaggio online comprendente un esperimento di scelta discreta (DCE) finalizzato a valutare le preferenze in termini di attributi dei trattamenti per l’EBC.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Nell’ambito di 12 attività DCE, i pazienti dovevano indicare la loro preferenza tra 2 ipotetici profili di trattamento che variavano in 8 attributi.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pesi di preferenza per ciascun livello di attributo e l’importanza relativa (RI) dell’attributo sono stati stimati utilizzando modelli gerarchici bayesiani e calcolati come percentuale basata sulla differenza dal livello di attributo più favorevole al meno favorevole.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1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aggiunge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Complessivamente, hanno partecipato 452 pazienti (Germania 151, Italia 151, Giappone 150); l’età mediana (range) era 48 (19-78) anni; l’80% svolgeva un’attività professionale e la maggior parte era soddisfatta (64%) o molto soddisfatta (18%) della precedente terapia ricevuta.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riduzione del rischio di un effetto collaterale grave dal 77 al 6% è stata l’attributo più importante (RI = 27%), seguita dall’aumento della sopravvivenza libera da tumore a 3 anni dal 67 all’87% (RI = 19%), dalla riduzione della durata del trattamento da 18 a 3 mesi (RI = 16%) e dalla riduzione del rischio di nausea dal 67 al 2% (RI = 14%).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79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aggiunge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scelta di un programma di trattamento flessibile rispetto a uno fisso è risultata altrettanto importante della riduzione del rischio di neuropatia dal 21 all’1% o del rischio di astenia dal 41 al 3% (RI = 7% per tutte).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scelta di un regime orale rispetto a uno endovenoso è stata l’attributo meno importante (RI = 5%).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Alcune preferenze per gli attributi del trattamento hanno mostrato delle differenze a seconda del Paese; in particolare, l’efficacia è risultata più importante per i pazienti giapponesi.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910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 e prospettive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 è l’impatto di questo studio sulla pratica clinica?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 complesso, la coorte internazionale di pazienti studiata considera il rischio di effetti collaterali gravi, l’efficacia del trattamento e la durata dello stesso come attributi di primaria importanza.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Inoltre, tali pazienti tendono a prediligere un programma terapeutico flessibile, con un potenziamento/depotenziamento del trattamento coerente con la risposta alla terapia iniziale, rispetto a un programma fisso.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informazioni acquisite possono migliorare le interazioni medico-paziente nell’EBC.</a:t>
            </a:r>
          </a:p>
        </p:txBody>
      </p:sp>
    </p:spTree>
    <p:extLst>
      <p:ext uri="{BB962C8B-B14F-4D97-AF65-F5344CB8AC3E}">
        <p14:creationId xmlns:p14="http://schemas.microsoft.com/office/powerpoint/2010/main" val="2427740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420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694</Words>
  <Application>Microsoft Macintosh PowerPoint</Application>
  <PresentationFormat>Presentazione su schermo (16:9)</PresentationFormat>
  <Paragraphs>26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Messaggi chiave</vt:lpstr>
      <vt:lpstr>Background Cosa c’è di noto su questo argomento?</vt:lpstr>
      <vt:lpstr>Background Come è stato condotto questo studio?</vt:lpstr>
      <vt:lpstr>Risultati Cosa aggiunge questo studio?</vt:lpstr>
      <vt:lpstr>Risultati Cosa aggiunge questo studio?</vt:lpstr>
      <vt:lpstr>Conclusioni e prospettive Qual è l’impatto di questo studio sulla pratica clinica?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ESMO BC22</dc:title>
  <dc:subject/>
  <dc:creator>Giorgio Mantovani</dc:creator>
  <cp:keywords/>
  <dc:description/>
  <cp:lastModifiedBy>Giorgio Mantovani</cp:lastModifiedBy>
  <cp:revision>182</cp:revision>
  <dcterms:created xsi:type="dcterms:W3CDTF">2019-04-12T11:26:00Z</dcterms:created>
  <dcterms:modified xsi:type="dcterms:W3CDTF">2022-05-11T06:06:55Z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1033-10.2.0.6020</vt:lpwstr>
  </property>
</Properties>
</file>