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77" r:id="rId2"/>
    <p:sldId id="278" r:id="rId3"/>
    <p:sldId id="279" r:id="rId4"/>
    <p:sldId id="281" r:id="rId5"/>
    <p:sldId id="282" r:id="rId6"/>
    <p:sldId id="283" r:id="rId7"/>
    <p:sldId id="285" r:id="rId8"/>
    <p:sldId id="284" r:id="rId9"/>
    <p:sldId id="280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o Pata" initials="M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074D"/>
    <a:srgbClr val="993042"/>
    <a:srgbClr val="79831E"/>
    <a:srgbClr val="00305D"/>
    <a:srgbClr val="019640"/>
    <a:srgbClr val="81144E"/>
    <a:srgbClr val="1B4F26"/>
    <a:srgbClr val="9C0405"/>
    <a:srgbClr val="EFF2F3"/>
    <a:srgbClr val="BFCA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507"/>
  </p:normalViewPr>
  <p:slideViewPr>
    <p:cSldViewPr snapToGrid="0" snapToObjects="1">
      <p:cViewPr varScale="1">
        <p:scale>
          <a:sx n="149" d="100"/>
          <a:sy n="149" d="100"/>
        </p:scale>
        <p:origin x="102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4EBA3-3934-524E-8A73-AFE6F14643AF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49C6E-BA8E-8143-B34B-86127B909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543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5483" y="1823455"/>
            <a:ext cx="7796720" cy="40193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3E78409E-7BD8-F06B-BBCA-CFE45BFA2A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053833" y="4872075"/>
            <a:ext cx="1036335" cy="215444"/>
          </a:xfrm>
          <a:prstGeom prst="rect">
            <a:avLst/>
          </a:prstGeom>
        </p:spPr>
      </p:pic>
      <p:sp>
        <p:nvSpPr>
          <p:cNvPr id="16" name="Rettangolo 15">
            <a:extLst>
              <a:ext uri="{FF2B5EF4-FFF2-40B4-BE49-F238E27FC236}">
                <a16:creationId xmlns:a16="http://schemas.microsoft.com/office/drawing/2014/main" id="{6B2A4B87-BF52-7041-90E1-46E87F10631E}"/>
              </a:ext>
            </a:extLst>
          </p:cNvPr>
          <p:cNvSpPr/>
          <p:nvPr userDrawn="1"/>
        </p:nvSpPr>
        <p:spPr>
          <a:xfrm>
            <a:off x="4053833" y="4722130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ct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60367DFA-E376-FF93-07AC-7B6278CCB071}"/>
              </a:ext>
            </a:extLst>
          </p:cNvPr>
          <p:cNvSpPr/>
          <p:nvPr userDrawn="1"/>
        </p:nvSpPr>
        <p:spPr>
          <a:xfrm>
            <a:off x="0" y="162785"/>
            <a:ext cx="5868000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4F7F7E5E-AF96-11BB-B3E5-96BF05A969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66811" y="0"/>
            <a:ext cx="2807659" cy="2225389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1253296B-09DD-FE43-D682-F044D676AC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5242"/>
          <a:stretch/>
        </p:blipFill>
        <p:spPr>
          <a:xfrm>
            <a:off x="6074797" y="-7949"/>
            <a:ext cx="3069203" cy="178958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7FF127D-AE04-6478-8E7E-F04E16FCC8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28533"/>
          <a:stretch/>
        </p:blipFill>
        <p:spPr>
          <a:xfrm>
            <a:off x="635791" y="615606"/>
            <a:ext cx="2910491" cy="42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94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14F33D4E-1820-2246-AC82-671A324953CF}"/>
              </a:ext>
            </a:extLst>
          </p:cNvPr>
          <p:cNvSpPr txBox="1"/>
          <p:nvPr userDrawn="1"/>
        </p:nvSpPr>
        <p:spPr>
          <a:xfrm>
            <a:off x="3989148" y="3600692"/>
            <a:ext cx="1165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solidFill>
                  <a:srgbClr val="9B074D"/>
                </a:solidFill>
              </a:rPr>
              <a:t>SLIDE KIT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3DD0972F-B25B-7B41-9933-F2ACA11781AC}"/>
              </a:ext>
            </a:extLst>
          </p:cNvPr>
          <p:cNvSpPr/>
          <p:nvPr userDrawn="1"/>
        </p:nvSpPr>
        <p:spPr>
          <a:xfrm>
            <a:off x="0" y="4711673"/>
            <a:ext cx="9144000" cy="431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UN’INIZIATIVA DI AGGIORNAMENTO SCIENTIFICO RESO POSSIBILE GRAZIE AL CONTRIBUTO NON CONDIZIONANTE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BB919222-A1F5-1048-A87C-41692A1BAC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9354" y="4756935"/>
            <a:ext cx="1428750" cy="355600"/>
          </a:xfrm>
          <a:prstGeom prst="rect">
            <a:avLst/>
          </a:prstGeom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2BD009E0-D265-0B4B-8FCA-D4EF994EB27B}"/>
              </a:ext>
            </a:extLst>
          </p:cNvPr>
          <p:cNvSpPr/>
          <p:nvPr userDrawn="1"/>
        </p:nvSpPr>
        <p:spPr>
          <a:xfrm>
            <a:off x="12518" y="47433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UN’INIZIATIVA DI AGGIORNAMENTO SCIENTIFICO RESA POSSIBILE</a:t>
            </a:r>
            <a:b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GRAZIE AL CONTRIBUTO NON CONDIZIONANTE</a:t>
            </a:r>
            <a:endParaRPr lang="it-IT" sz="900" dirty="0">
              <a:effectLst/>
              <a:latin typeface="Calibri" panose="020F050202020403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B7844EB-C56B-D69E-254C-B5CEC546BC2C}"/>
              </a:ext>
            </a:extLst>
          </p:cNvPr>
          <p:cNvSpPr/>
          <p:nvPr userDrawn="1"/>
        </p:nvSpPr>
        <p:spPr>
          <a:xfrm>
            <a:off x="-11152" y="326814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2315CBC5-DA6B-9F78-4BBE-6D4917DA936D}"/>
              </a:ext>
            </a:extLst>
          </p:cNvPr>
          <p:cNvSpPr/>
          <p:nvPr userDrawn="1"/>
        </p:nvSpPr>
        <p:spPr>
          <a:xfrm>
            <a:off x="0" y="4556838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82691BB6-737E-5F53-0FBF-AC90DB26C3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52" y="-15632"/>
            <a:ext cx="4470400" cy="35433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474B305-721A-0A1D-635E-E7D2B4BE4E3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896791" y="53735"/>
            <a:ext cx="3239001" cy="178958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C1060F7-A337-B31A-95E2-228E7E1C46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9980"/>
          <a:stretch/>
        </p:blipFill>
        <p:spPr>
          <a:xfrm>
            <a:off x="1592611" y="1888582"/>
            <a:ext cx="6957392" cy="1371381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C6E539F3-7187-C420-A312-EFCFB0837EE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663726" y="3023596"/>
            <a:ext cx="1480274" cy="22250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3263505"/>
          </a:xfrm>
        </p:spPr>
        <p:txBody>
          <a:bodyPr/>
          <a:lstStyle>
            <a:lvl1pPr marL="1714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5143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7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8572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2001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100">
                <a:latin typeface="Calibri" panose="020F0502020204030204" pitchFamily="34" charset="0"/>
                <a:cs typeface="Calibri" panose="020F0502020204030204" pitchFamily="34" charset="0"/>
              </a:defRPr>
            </a:lvl4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</a:t>
            </a:r>
            <a:r>
              <a:rPr lang="it-IT" dirty="0" err="1"/>
              <a:t>livell</a:t>
            </a:r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31266"/>
            <a:ext cx="7886700" cy="757239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A25DD1E9-603A-F244-BDF0-DB9FE56531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540196" y="4927732"/>
            <a:ext cx="865841" cy="180000"/>
          </a:xfrm>
          <a:prstGeom prst="rect">
            <a:avLst/>
          </a:prstGeom>
        </p:spPr>
      </p:pic>
      <p:sp>
        <p:nvSpPr>
          <p:cNvPr id="23" name="Rettangolo 22">
            <a:extLst>
              <a:ext uri="{FF2B5EF4-FFF2-40B4-BE49-F238E27FC236}">
                <a16:creationId xmlns:a16="http://schemas.microsoft.com/office/drawing/2014/main" id="{2305A19E-AB4B-374B-B09E-7E1FD05D3999}"/>
              </a:ext>
            </a:extLst>
          </p:cNvPr>
          <p:cNvSpPr/>
          <p:nvPr userDrawn="1"/>
        </p:nvSpPr>
        <p:spPr>
          <a:xfrm>
            <a:off x="3554519" y="4927847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1ABE053-C8A0-906D-C614-F754365CB7B4}"/>
              </a:ext>
            </a:extLst>
          </p:cNvPr>
          <p:cNvSpPr/>
          <p:nvPr userDrawn="1"/>
        </p:nvSpPr>
        <p:spPr>
          <a:xfrm>
            <a:off x="0" y="59420"/>
            <a:ext cx="7128000" cy="1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72E4075D-D53B-A29B-487E-95F027904C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3"/>
            <a:ext cx="1426484" cy="1130651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9E1C31AF-C3D6-54CC-494E-380443589D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/>
          </a:blip>
          <a:srcRect l="2122" t="18132" r="21791" b="28533"/>
          <a:stretch/>
        </p:blipFill>
        <p:spPr>
          <a:xfrm>
            <a:off x="7199374" y="23990"/>
            <a:ext cx="1419343" cy="2075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751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10776"/>
            <a:ext cx="7886700" cy="7572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0" r:id="rId3"/>
    <p:sldLayoutId id="2147483655" r:id="rId4"/>
    <p:sldLayoutId id="2147483656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rgbClr val="0376AF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bstractsonline.com/pp8/#!/10462/presentation/592" TargetMode="External"/><Relationship Id="rId2" Type="http://schemas.openxmlformats.org/officeDocument/2006/relationships/hyperlink" Target="https://clinicaltrials.gov/ct2/show/NCT04610528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ubmed.ncbi.nlm.nih.gov/29045543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180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>
            <a:extLst>
              <a:ext uri="{FF2B5EF4-FFF2-40B4-BE49-F238E27FC236}">
                <a16:creationId xmlns:a16="http://schemas.microsoft.com/office/drawing/2014/main" id="{44640575-55EE-6602-D1DB-C29AE575D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5896" y="1930399"/>
            <a:ext cx="7972212" cy="1371279"/>
          </a:xfrm>
        </p:spPr>
        <p:txBody>
          <a:bodyPr/>
          <a:lstStyle/>
          <a:p>
            <a:r>
              <a:rPr lang="it-IT" sz="2800" dirty="0"/>
              <a:t>Patritumab deruxtecan nel carcinoma mammario HR+/HER2- in stadio precoce: risultati finali</a:t>
            </a:r>
            <a:br>
              <a:rPr lang="it-IT" sz="2800" dirty="0"/>
            </a:br>
            <a:r>
              <a:rPr lang="it-IT" sz="2800" dirty="0"/>
              <a:t>dello studio window-of-opportunity SOLTI TOT-HER3</a:t>
            </a:r>
          </a:p>
        </p:txBody>
      </p:sp>
      <p:sp>
        <p:nvSpPr>
          <p:cNvPr id="3" name="Sottotitolo 1">
            <a:extLst>
              <a:ext uri="{FF2B5EF4-FFF2-40B4-BE49-F238E27FC236}">
                <a16:creationId xmlns:a16="http://schemas.microsoft.com/office/drawing/2014/main" id="{E944941B-C529-5F02-7D1D-63DDB3C53BBD}"/>
              </a:ext>
            </a:extLst>
          </p:cNvPr>
          <p:cNvSpPr txBox="1">
            <a:spLocks/>
          </p:cNvSpPr>
          <p:nvPr/>
        </p:nvSpPr>
        <p:spPr>
          <a:xfrm>
            <a:off x="585895" y="3471012"/>
            <a:ext cx="7972213" cy="7482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0376AF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429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it-IT" sz="2000" dirty="0"/>
              <a:t>Presentato da: 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Prat</a:t>
            </a:r>
            <a:r>
              <a:rPr lang="it-IT" sz="2000" dirty="0"/>
              <a:t>*, et al.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*Medical Oncology Department, Hospital Clinic de Barcelona/SOLTI/IDIBAPS, Barcelona, Spain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49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Messaggi chiave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 carcinoma mammario HR+/HER2- in stadio precoce non trattato, una singola dose di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patritumab deruxtecan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un anticorpo farmaco-coniugato diretto contro HER3, produce una risposta clinicamente significativa.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trattamento favorisce l’infiltrazione immunitaria e la soppressione dei processi proliferativi nell’ambito di una varietà di livelli basali di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ERBB3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mRNA.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profilo di sicurezza di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patritumab deruxtecan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appare coerente con quanto già osservato.</a:t>
            </a:r>
          </a:p>
        </p:txBody>
      </p:sp>
    </p:spTree>
    <p:extLst>
      <p:ext uri="{BB962C8B-B14F-4D97-AF65-F5344CB8AC3E}">
        <p14:creationId xmlns:p14="http://schemas.microsoft.com/office/powerpoint/2010/main" val="1718766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c’è di noto su questo argomento?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 studio SOLTI TOT-HER3 (</a:t>
            </a:r>
            <a:r>
              <a:rPr lang="it-IT" sz="1800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NCT04610528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ha precedentemente descritto l’attività biologica e clinica di patritumab deruxtecan (HER3-DXd), un anticorpo farmaco-coniugato diretto contro HER3, nelle prime 30 pazienti (Prat A, </a:t>
            </a:r>
            <a:r>
              <a:rPr lang="it-IT" sz="1800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SABCS 2021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 presente studio, sono riportati i risultati di efficacia e sicurezza relativi a tutte le pazienti della coorte iniziale dello studio.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65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Come è stato condotto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Questo studio multicentrico, preoperatorio, di tipo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window-of-opportunity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ha arruolato pazienti con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carcinoma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mammario (BC) HR+/HER2- operabile (≥1 cm) non trattato.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pazienti sono state classificate in base ai livelli pre-trattamento di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ERBB3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mRNA (pre-ERBB3) e hanno ricevuto una singola dose di HER3-DXd (6,4 mg/kg).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L’obiettivo primario era valutare la variazione nel punteggio CelTIL (Nuciforo P, et al. </a:t>
            </a:r>
            <a:r>
              <a:rPr lang="it-IT" sz="1800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Ann Oncol 2018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tra campioni prelevati pre- e post-trattamento (C1G21).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Sono state studiate le associazioni tra variabili cliniche, proteomiche e genomiche e le variazioni di CelTIL.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Gli eventi avversi (EA) sono stati classificati in base ai Criteri terminologici comuni per gli eventi avversi (CTCAE) v5.0.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81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aggiunge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Complessivamente, sono state arruolate 78 pazienti, 77 delle quali sono risultate valutabili per l’endpoint primario.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caratteristiche basali erano: età media 53 anni; dimensioni mediane del tumore 21 mm; cN0 71%; Ki67 medio 27%.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base ai livelli di pre-ERBB3, i tumori sono stati classificati come tumori con livelli alti (n = 21), intermedi (n = 21), bassi (n = 21) e molto bassi (n = 14).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Sono stati identificati tutti i sottotipi PAM50: luminale (Lum) A 52%, LumB 41%, HER2-arricchito 3% e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basal-like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4%.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tasso di risposta complessiva è stato del 45%.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punteggio CelTIL è aumentato significativamente al C1G21 (differenza media +6,8, p &lt;0,001). Tale aumento è stato osservato nelle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responder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(p &lt;0,001), ma non nelle pazienti con malattia stabile (p = 0,135).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790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aggiunge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sottotipi non-Lum e un punteggio di rischio di recidiva elevato sono risultati associati a un alto tasso di risposta CelTIL.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Non sono state individuate associazioni tra pre-ERBB3 e la variazione di CelTIL o la risposta clinica.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valori appaiati di Ki67 sono diminuiti in modo significativo (p &lt;0,001), a differenza dell’ERBB3 mRNA (p = 0,13).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 C1G21, si è osservata induzione di geni immunitari e soppressione di geni di proliferazione (tasso di false scoperte = 5%).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 complesso, 74 (95%) pazienti hanno segnalato EA di qualsiasi grado. Gli EA di grado 3-4 più comuni sono stati: neutropenia (n = 6), aumento di ALT (n = 2) e diarrea (n = 1).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882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Conclusioni e prospettive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 è l’impatto di questo studio sulla pratica clinica?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 BC HR+/HER2- precoce non trattato, una singola dose di HER3-DXd ha prodotto una risposta clinicamente significativa, aumentando l’infiltrazione immunitaria e favorendo la soppressione della proliferazione nell’ambito di una gamma di livelli basali di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ERBB3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mRNA.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profilo di sicurezza è stato coerente con quello precedentemente descritto.</a:t>
            </a:r>
          </a:p>
        </p:txBody>
      </p:sp>
    </p:spTree>
    <p:extLst>
      <p:ext uri="{BB962C8B-B14F-4D97-AF65-F5344CB8AC3E}">
        <p14:creationId xmlns:p14="http://schemas.microsoft.com/office/powerpoint/2010/main" val="2427740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9420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703</Words>
  <Application>Microsoft Macintosh PowerPoint</Application>
  <PresentationFormat>Presentazione su schermo (16:9)</PresentationFormat>
  <Paragraphs>32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Messaggi chiave</vt:lpstr>
      <vt:lpstr>Background Cosa c’è di noto su questo argomento?</vt:lpstr>
      <vt:lpstr>Background Come è stato condotto questo studio?</vt:lpstr>
      <vt:lpstr>Risultati Cosa aggiunge questo studio?</vt:lpstr>
      <vt:lpstr>Risultati Cosa aggiunge questo studio?</vt:lpstr>
      <vt:lpstr>Conclusioni e prospettive Qual è l’impatto di questo studio sulla pratica clinica?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ESMO BC22</dc:title>
  <dc:subject/>
  <dc:creator>Giorgio Mantovani</dc:creator>
  <cp:keywords/>
  <dc:description/>
  <cp:lastModifiedBy>Giorgio Mantovani</cp:lastModifiedBy>
  <cp:revision>180</cp:revision>
  <dcterms:created xsi:type="dcterms:W3CDTF">2019-04-12T11:26:00Z</dcterms:created>
  <dcterms:modified xsi:type="dcterms:W3CDTF">2022-05-11T06:05:12Z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1033-10.2.0.6020</vt:lpwstr>
  </property>
</Properties>
</file>