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77" r:id="rId2"/>
    <p:sldId id="278" r:id="rId3"/>
    <p:sldId id="279" r:id="rId4"/>
    <p:sldId id="281" r:id="rId5"/>
    <p:sldId id="282" r:id="rId6"/>
    <p:sldId id="283" r:id="rId7"/>
    <p:sldId id="285" r:id="rId8"/>
    <p:sldId id="284" r:id="rId9"/>
    <p:sldId id="280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o Pata" initials="M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074D"/>
    <a:srgbClr val="993042"/>
    <a:srgbClr val="79831E"/>
    <a:srgbClr val="00305D"/>
    <a:srgbClr val="019640"/>
    <a:srgbClr val="81144E"/>
    <a:srgbClr val="1B4F26"/>
    <a:srgbClr val="9C0405"/>
    <a:srgbClr val="EFF2F3"/>
    <a:srgbClr val="BFCA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507"/>
  </p:normalViewPr>
  <p:slideViewPr>
    <p:cSldViewPr snapToGrid="0" snapToObjects="1">
      <p:cViewPr varScale="1">
        <p:scale>
          <a:sx n="149" d="100"/>
          <a:sy n="149" d="100"/>
        </p:scale>
        <p:origin x="1024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04EBA3-3934-524E-8A73-AFE6F14643AF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49C6E-BA8E-8143-B34B-86127B909F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543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5483" y="1823455"/>
            <a:ext cx="7796720" cy="401934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3E78409E-7BD8-F06B-BBCA-CFE45BFA2A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579"/>
          <a:stretch/>
        </p:blipFill>
        <p:spPr>
          <a:xfrm>
            <a:off x="4053833" y="4872075"/>
            <a:ext cx="1036335" cy="215444"/>
          </a:xfrm>
          <a:prstGeom prst="rect">
            <a:avLst/>
          </a:prstGeom>
        </p:spPr>
      </p:pic>
      <p:sp>
        <p:nvSpPr>
          <p:cNvPr id="16" name="Rettangolo 15">
            <a:extLst>
              <a:ext uri="{FF2B5EF4-FFF2-40B4-BE49-F238E27FC236}">
                <a16:creationId xmlns:a16="http://schemas.microsoft.com/office/drawing/2014/main" id="{6B2A4B87-BF52-7041-90E1-46E87F10631E}"/>
              </a:ext>
            </a:extLst>
          </p:cNvPr>
          <p:cNvSpPr/>
          <p:nvPr userDrawn="1"/>
        </p:nvSpPr>
        <p:spPr>
          <a:xfrm>
            <a:off x="4053833" y="4722130"/>
            <a:ext cx="103633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38" indent="0" algn="ctr">
              <a:tabLst/>
            </a:pPr>
            <a:r>
              <a:rPr lang="it-IT" sz="800" dirty="0">
                <a:solidFill>
                  <a:schemeClr val="tx1"/>
                </a:solidFill>
              </a:rPr>
              <a:t>Powered by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60367DFA-E376-FF93-07AC-7B6278CCB071}"/>
              </a:ext>
            </a:extLst>
          </p:cNvPr>
          <p:cNvSpPr/>
          <p:nvPr userDrawn="1"/>
        </p:nvSpPr>
        <p:spPr>
          <a:xfrm>
            <a:off x="0" y="162785"/>
            <a:ext cx="5868000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4F7F7E5E-AF96-11BB-B3E5-96BF05A969C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66811" y="0"/>
            <a:ext cx="2807659" cy="2225389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1253296B-09DD-FE43-D682-F044D676AC5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5242"/>
          <a:stretch/>
        </p:blipFill>
        <p:spPr>
          <a:xfrm>
            <a:off x="6074797" y="-7949"/>
            <a:ext cx="3069203" cy="178958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F7FF127D-AE04-6478-8E7E-F04E16FCC8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/>
          </a:blip>
          <a:srcRect l="2122" t="18132" r="21791" b="28533"/>
          <a:stretch/>
        </p:blipFill>
        <p:spPr>
          <a:xfrm>
            <a:off x="635791" y="615606"/>
            <a:ext cx="2910491" cy="425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94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14F33D4E-1820-2246-AC82-671A324953CF}"/>
              </a:ext>
            </a:extLst>
          </p:cNvPr>
          <p:cNvSpPr txBox="1"/>
          <p:nvPr userDrawn="1"/>
        </p:nvSpPr>
        <p:spPr>
          <a:xfrm>
            <a:off x="3989148" y="3600692"/>
            <a:ext cx="1165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>
                <a:solidFill>
                  <a:srgbClr val="9B074D"/>
                </a:solidFill>
              </a:rPr>
              <a:t>SLIDE KIT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3DD0972F-B25B-7B41-9933-F2ACA11781AC}"/>
              </a:ext>
            </a:extLst>
          </p:cNvPr>
          <p:cNvSpPr/>
          <p:nvPr userDrawn="1"/>
        </p:nvSpPr>
        <p:spPr>
          <a:xfrm>
            <a:off x="0" y="4711673"/>
            <a:ext cx="9144000" cy="4318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UN’INIZIATIVA DI AGGIORNAMENTO SCIENTIFICO RESO POSSIBILE GRAZIE AL CONTRIBUTO NON CONDIZIONANTE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BB919222-A1F5-1048-A87C-41692A1BAC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19354" y="4756935"/>
            <a:ext cx="1428750" cy="355600"/>
          </a:xfrm>
          <a:prstGeom prst="rect">
            <a:avLst/>
          </a:prstGeom>
        </p:spPr>
      </p:pic>
      <p:sp>
        <p:nvSpPr>
          <p:cNvPr id="14" name="Rettangolo 13">
            <a:extLst>
              <a:ext uri="{FF2B5EF4-FFF2-40B4-BE49-F238E27FC236}">
                <a16:creationId xmlns:a16="http://schemas.microsoft.com/office/drawing/2014/main" id="{2BD009E0-D265-0B4B-8FCA-D4EF994EB27B}"/>
              </a:ext>
            </a:extLst>
          </p:cNvPr>
          <p:cNvSpPr/>
          <p:nvPr userDrawn="1"/>
        </p:nvSpPr>
        <p:spPr>
          <a:xfrm>
            <a:off x="12518" y="474338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UN’INIZIATIVA DI AGGIORNAMENTO SCIENTIFICO RESA POSSIBILE</a:t>
            </a:r>
            <a:b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GRAZIE AL CONTRIBUTO NON CONDIZIONANTE</a:t>
            </a:r>
            <a:endParaRPr lang="it-IT" sz="900" dirty="0">
              <a:effectLst/>
              <a:latin typeface="Calibri" panose="020F050202020403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B7844EB-C56B-D69E-254C-B5CEC546BC2C}"/>
              </a:ext>
            </a:extLst>
          </p:cNvPr>
          <p:cNvSpPr/>
          <p:nvPr userDrawn="1"/>
        </p:nvSpPr>
        <p:spPr>
          <a:xfrm>
            <a:off x="-11152" y="326814"/>
            <a:ext cx="9166304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2315CBC5-DA6B-9F78-4BBE-6D4917DA936D}"/>
              </a:ext>
            </a:extLst>
          </p:cNvPr>
          <p:cNvSpPr/>
          <p:nvPr userDrawn="1"/>
        </p:nvSpPr>
        <p:spPr>
          <a:xfrm>
            <a:off x="0" y="4556838"/>
            <a:ext cx="9166304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82691BB6-737E-5F53-0FBF-AC90DB26C37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52" y="-15632"/>
            <a:ext cx="4470400" cy="354330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474B305-721A-0A1D-635E-E7D2B4BE4E3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896791" y="53735"/>
            <a:ext cx="3239001" cy="178958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AC1060F7-A337-B31A-95E2-228E7E1C46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/>
          </a:blip>
          <a:srcRect l="2122" t="18132" r="21791" b="9980"/>
          <a:stretch/>
        </p:blipFill>
        <p:spPr>
          <a:xfrm>
            <a:off x="1592611" y="1888582"/>
            <a:ext cx="6957392" cy="1371381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C6E539F3-7187-C420-A312-EFCFB0837EE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663726" y="3023596"/>
            <a:ext cx="1480274" cy="22250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9218"/>
            <a:ext cx="7886700" cy="3263505"/>
          </a:xfrm>
        </p:spPr>
        <p:txBody>
          <a:bodyPr/>
          <a:lstStyle>
            <a:lvl1pPr marL="1714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5143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7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8572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2001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100">
                <a:latin typeface="Calibri" panose="020F0502020204030204" pitchFamily="34" charset="0"/>
                <a:cs typeface="Calibri" panose="020F0502020204030204" pitchFamily="34" charset="0"/>
              </a:defRPr>
            </a:lvl4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</a:t>
            </a:r>
            <a:r>
              <a:rPr lang="it-IT" dirty="0" err="1"/>
              <a:t>livell</a:t>
            </a:r>
            <a:endParaRPr lang="it-I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31266"/>
            <a:ext cx="7886700" cy="757239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pic>
        <p:nvPicPr>
          <p:cNvPr id="22" name="Immagine 21">
            <a:extLst>
              <a:ext uri="{FF2B5EF4-FFF2-40B4-BE49-F238E27FC236}">
                <a16:creationId xmlns:a16="http://schemas.microsoft.com/office/drawing/2014/main" id="{A25DD1E9-603A-F244-BDF0-DB9FE56531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579"/>
          <a:stretch/>
        </p:blipFill>
        <p:spPr>
          <a:xfrm>
            <a:off x="4540196" y="4927732"/>
            <a:ext cx="865841" cy="180000"/>
          </a:xfrm>
          <a:prstGeom prst="rect">
            <a:avLst/>
          </a:prstGeom>
        </p:spPr>
      </p:pic>
      <p:sp>
        <p:nvSpPr>
          <p:cNvPr id="23" name="Rettangolo 22">
            <a:extLst>
              <a:ext uri="{FF2B5EF4-FFF2-40B4-BE49-F238E27FC236}">
                <a16:creationId xmlns:a16="http://schemas.microsoft.com/office/drawing/2014/main" id="{2305A19E-AB4B-374B-B09E-7E1FD05D3999}"/>
              </a:ext>
            </a:extLst>
          </p:cNvPr>
          <p:cNvSpPr/>
          <p:nvPr userDrawn="1"/>
        </p:nvSpPr>
        <p:spPr>
          <a:xfrm>
            <a:off x="3554519" y="4927847"/>
            <a:ext cx="103633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38" indent="0" algn="r">
              <a:tabLst/>
            </a:pPr>
            <a:r>
              <a:rPr lang="it-IT" sz="800" dirty="0">
                <a:solidFill>
                  <a:schemeClr val="tx1"/>
                </a:solidFill>
              </a:rPr>
              <a:t>Powered by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41ABE053-C8A0-906D-C614-F754365CB7B4}"/>
              </a:ext>
            </a:extLst>
          </p:cNvPr>
          <p:cNvSpPr/>
          <p:nvPr userDrawn="1"/>
        </p:nvSpPr>
        <p:spPr>
          <a:xfrm>
            <a:off x="0" y="59420"/>
            <a:ext cx="7128000" cy="1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72E4075D-D53B-A29B-487E-95F027904C5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3"/>
            <a:ext cx="1426484" cy="1130651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9E1C31AF-C3D6-54CC-494E-380443589D7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alphaModFix/>
          </a:blip>
          <a:srcRect l="2122" t="18132" r="21791" b="28533"/>
          <a:stretch/>
        </p:blipFill>
        <p:spPr>
          <a:xfrm>
            <a:off x="7199374" y="23990"/>
            <a:ext cx="1419343" cy="2075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7514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510776"/>
            <a:ext cx="7886700" cy="7572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  <p:sldLayoutId id="2147483650" r:id="rId3"/>
    <p:sldLayoutId id="2147483655" r:id="rId4"/>
    <p:sldLayoutId id="2147483656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Clr>
          <a:srgbClr val="0376AF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Clr>
          <a:srgbClr val="0376AF"/>
        </a:buClr>
        <a:buFont typeface="Wingdings" pitchFamily="2" charset="2"/>
        <a:buChar char="§"/>
        <a:defRPr sz="1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Clr>
          <a:srgbClr val="0376AF"/>
        </a:buClr>
        <a:buFont typeface="Wingdings" pitchFamily="2" charset="2"/>
        <a:buChar char="§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1800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>
            <a:extLst>
              <a:ext uri="{FF2B5EF4-FFF2-40B4-BE49-F238E27FC236}">
                <a16:creationId xmlns:a16="http://schemas.microsoft.com/office/drawing/2014/main" id="{44640575-55EE-6602-D1DB-C29AE575D5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5896" y="1903307"/>
            <a:ext cx="7972212" cy="1398372"/>
          </a:xfrm>
        </p:spPr>
        <p:txBody>
          <a:bodyPr/>
          <a:lstStyle/>
          <a:p>
            <a:r>
              <a:rPr lang="it-IT" sz="2800" dirty="0"/>
              <a:t>Caratteristiche clinico-patologiche delle pazienti</a:t>
            </a:r>
            <a:br>
              <a:rPr lang="it-IT" sz="2800" dirty="0"/>
            </a:br>
            <a:r>
              <a:rPr lang="it-IT" sz="2800" dirty="0"/>
              <a:t>con carcinoma mammario idonee</a:t>
            </a:r>
            <a:br>
              <a:rPr lang="it-IT" sz="2800" dirty="0"/>
            </a:br>
            <a:r>
              <a:rPr lang="it-IT" sz="2800" dirty="0"/>
              <a:t>al trattamento con abemaciclib adiuvante</a:t>
            </a:r>
          </a:p>
        </p:txBody>
      </p:sp>
      <p:sp>
        <p:nvSpPr>
          <p:cNvPr id="3" name="Sottotitolo 1">
            <a:extLst>
              <a:ext uri="{FF2B5EF4-FFF2-40B4-BE49-F238E27FC236}">
                <a16:creationId xmlns:a16="http://schemas.microsoft.com/office/drawing/2014/main" id="{E944941B-C529-5F02-7D1D-63DDB3C53BBD}"/>
              </a:ext>
            </a:extLst>
          </p:cNvPr>
          <p:cNvSpPr txBox="1">
            <a:spLocks/>
          </p:cNvSpPr>
          <p:nvPr/>
        </p:nvSpPr>
        <p:spPr>
          <a:xfrm>
            <a:off x="585895" y="3471012"/>
            <a:ext cx="7972213" cy="7482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0376AF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3429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rgbClr val="0376AF"/>
              </a:buClr>
              <a:buFont typeface="Wingdings" pitchFamily="2" charset="2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rgbClr val="0376AF"/>
              </a:buClr>
              <a:buFont typeface="Wingdings" pitchFamily="2" charset="2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it-IT" sz="2000" dirty="0"/>
              <a:t>Presentato da: </a:t>
            </a:r>
            <a:r>
              <a:rPr lang="it-IT" sz="2000" b="1" dirty="0"/>
              <a:t>P. Tarantino</a:t>
            </a:r>
            <a:r>
              <a:rPr lang="it-IT" sz="2000" dirty="0"/>
              <a:t>*, et al.</a:t>
            </a:r>
          </a:p>
          <a:p>
            <a:pPr>
              <a:spcBef>
                <a:spcPts val="0"/>
              </a:spcBef>
            </a:pPr>
            <a:r>
              <a:rPr lang="en-GB" sz="1800" dirty="0"/>
              <a:t>*Breast Oncology </a:t>
            </a:r>
            <a:r>
              <a:rPr lang="en-GB" sz="1800" dirty="0" err="1"/>
              <a:t>Center</a:t>
            </a:r>
            <a:r>
              <a:rPr lang="en-GB" sz="1800" dirty="0"/>
              <a:t>, Dana-Farber Cancer Institute, Boston, MA, USA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488495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Messaggi chiave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caratteristiche clinico-patologiche delle pazienti con carcinoma mammario idonee al trattamento con abemaciclib adiuvante in base alle linee-guida internazionali più recenti sono poco note.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Secondo un’analisi di dati </a:t>
            </a: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 world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le pazienti idonee ad abemaciclib sono significativamente più giovani e presentano più spesso mutazioni di </a:t>
            </a: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BRCA2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tumori a istologia lobulare rispetto alle pazienti non idonee.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Tali pazienti sono sottoposte più di frequente a strategie di trattamento aggressive e tendono a rispondere poco alla chemioterapia.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risultati dell’analisi presentata supportano l’inclusione di abemaciclib nei protocolli di terapia adiuvante.</a:t>
            </a:r>
          </a:p>
        </p:txBody>
      </p:sp>
    </p:spTree>
    <p:extLst>
      <p:ext uri="{BB962C8B-B14F-4D97-AF65-F5344CB8AC3E}">
        <p14:creationId xmlns:p14="http://schemas.microsoft.com/office/powerpoint/2010/main" val="1718766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Cosa c’è di noto su questo argomento?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L’approvazione di abemaciclib per il trattamento adiuvante di pazienti con carcinoma mammario (BC) HR+ e linfonodi positivi (LN+) ad alto rischio ha ridisegnato gli algoritmi terapeutici per la gestione di questa malattia.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Tuttavia, le caratteristiche delle pazienti BC idonee ad abemaciclib nel </a:t>
            </a: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 world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sono ancora poco note.</a:t>
            </a:r>
          </a:p>
        </p:txBody>
      </p:sp>
    </p:spTree>
    <p:extLst>
      <p:ext uri="{BB962C8B-B14F-4D97-AF65-F5344CB8AC3E}">
        <p14:creationId xmlns:p14="http://schemas.microsoft.com/office/powerpoint/2010/main" val="257765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Come è stato condotto questo studio?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Sono stati esaminati i dati di tutte le pazienti consecutive con BC HR+ sottoposte a chirurgia presso il Dana-Farber Brigham Cancer Center dal gennaio 2016 al marzo 2021.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base alle Clinical Practice Guidelines in Oncology più recenti, le pazienti erano idonee ad abemaciclib se presentavano: (i) 1-3 LN+ e tumori di dimensioni ≥5 cm o di grado 3, oppure (ii) ≥4 LN+.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caratteristiche clinico-patologiche di tale popolazione sono state confrontate con quelle di pazienti con BC HR+ che per il resto non soddisfacevano i criteri di idoneità per il trattamento con abemaciclib.</a:t>
            </a:r>
          </a:p>
        </p:txBody>
      </p:sp>
    </p:spTree>
    <p:extLst>
      <p:ext uri="{BB962C8B-B14F-4D97-AF65-F5344CB8AC3E}">
        <p14:creationId xmlns:p14="http://schemas.microsoft.com/office/powerpoint/2010/main" val="3008810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Risultati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Cosa aggiunge questo studio?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Delle 4496 pazienti HR+ incluse nella banca dati, 499 (11,1%) erano idonee ad abemaciclib adiuvante, mentre 3997 non soddisfacevano i criteri di idoneità.</a:t>
            </a:r>
          </a:p>
          <a:p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Rispetto a queste ultime, le pazienti idonee erano significativamente più giovani (età mediana 53 vs 61 anni, p &lt;0,001), più frequentemente in premenopausa (52 vs 30,3%, p &lt;0,001) o con mutazioni di </a:t>
            </a:r>
            <a:r>
              <a:rPr lang="it-IT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BRCA2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(10,9 vs 2,9%, p = 0,002) e presentavano più spesso tumori a istologia lobulare (20,8 vs 13,8%, p &lt;0,001) e punteggi OncotypeDX indicativi di un alto rischio di recidiva (≥26) (30,7 vs 14,4%, p &lt;0,001).</a:t>
            </a:r>
          </a:p>
          <a:p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Come previsto, vi erano significative differenze nei trattamenti ricevuti, con le pazienti idonee ad abemaciclib più frequentemente sottoposte a chemioterapia (neo)adiuvante (77,8 vs 11,6%, p &lt;0,001), trattamento endocrino neoadiuvante (11,2 vs 3,7%, p &lt;0,001), mastectomia totale (64,7 vs 24,3%, p &lt;0,001) e dissezione dei LN ascellari (76,0 vs 6,2%, p &lt;0,001).</a:t>
            </a:r>
          </a:p>
        </p:txBody>
      </p:sp>
    </p:spTree>
    <p:extLst>
      <p:ext uri="{BB962C8B-B14F-4D97-AF65-F5344CB8AC3E}">
        <p14:creationId xmlns:p14="http://schemas.microsoft.com/office/powerpoint/2010/main" val="3382790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Risultati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Cosa aggiunge questo studio?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Delle pazienti idonee trattate con chemioterapia neoadiuvante (n = 202), nessuna ha ottenuto una risposta patologica completa, 3 hanno presentato un punteggio di carico tumorale residuo (RCB) di I, mentre le restanti mostravano estesa malattia residua al momento della chirurgia (RCB II-III).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Dopo una mediana di follow-up di 10 mesi, la sopravvivenza libera da malattia a distanza a 2 anni delle pazienti idonee è risultata pari al 90,9%, con una sopravvivenza complessiva a 2 anni del 96,4%.</a:t>
            </a:r>
          </a:p>
        </p:txBody>
      </p:sp>
    </p:spTree>
    <p:extLst>
      <p:ext uri="{BB962C8B-B14F-4D97-AF65-F5344CB8AC3E}">
        <p14:creationId xmlns:p14="http://schemas.microsoft.com/office/powerpoint/2010/main" val="2736505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Conclusioni e prospettive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 è l’impatto di questo studio sulla pratica clinica?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pazienti idonee ad abemaciclib adiuvante sono più giovani, sono più spesso portatrici di mutazioni di </a:t>
            </a: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BRCA2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presentano più frequentemente tumori a istologia lobulare rispetto alle pazienti non idonee.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Questa coorte appare rispondere poco alla chemioterapia.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dati </a:t>
            </a: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 world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supportano la recente approvazione di strategie terapeutiche adiuvanti comprendenti abemaciclib e, anche, olaparib.</a:t>
            </a:r>
          </a:p>
        </p:txBody>
      </p:sp>
    </p:spTree>
    <p:extLst>
      <p:ext uri="{BB962C8B-B14F-4D97-AF65-F5344CB8AC3E}">
        <p14:creationId xmlns:p14="http://schemas.microsoft.com/office/powerpoint/2010/main" val="2427740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9420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686</Words>
  <Application>Microsoft Macintosh PowerPoint</Application>
  <PresentationFormat>Presentazione su schermo (16:9)</PresentationFormat>
  <Paragraphs>26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Tema di Office</vt:lpstr>
      <vt:lpstr>Presentazione standard di PowerPoint</vt:lpstr>
      <vt:lpstr>Presentazione standard di PowerPoint</vt:lpstr>
      <vt:lpstr>Messaggi chiave</vt:lpstr>
      <vt:lpstr>Background Cosa c’è di noto su questo argomento?</vt:lpstr>
      <vt:lpstr>Background Come è stato condotto questo studio?</vt:lpstr>
      <vt:lpstr>Risultati Cosa aggiunge questo studio?</vt:lpstr>
      <vt:lpstr>Risultati Cosa aggiunge questo studio?</vt:lpstr>
      <vt:lpstr>Conclusioni e prospettive Qual è l’impatto di questo studio sulla pratica clinica?</vt:lpstr>
      <vt:lpstr>Presentazione standard di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ESMO BC22</dc:title>
  <dc:subject/>
  <dc:creator>Giorgio Mantovani</dc:creator>
  <cp:keywords/>
  <dc:description/>
  <cp:lastModifiedBy>Giorgio Mantovani</cp:lastModifiedBy>
  <cp:revision>177</cp:revision>
  <dcterms:created xsi:type="dcterms:W3CDTF">2019-04-12T11:26:00Z</dcterms:created>
  <dcterms:modified xsi:type="dcterms:W3CDTF">2022-05-11T06:03:04Z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1033-10.2.0.6020</vt:lpwstr>
  </property>
</Properties>
</file>