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77" r:id="rId2"/>
    <p:sldId id="278" r:id="rId3"/>
    <p:sldId id="279" r:id="rId4"/>
    <p:sldId id="281" r:id="rId5"/>
    <p:sldId id="282" r:id="rId6"/>
    <p:sldId id="283" r:id="rId7"/>
    <p:sldId id="284" r:id="rId8"/>
    <p:sldId id="28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 Pata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74D"/>
    <a:srgbClr val="993042"/>
    <a:srgbClr val="79831E"/>
    <a:srgbClr val="00305D"/>
    <a:srgbClr val="019640"/>
    <a:srgbClr val="81144E"/>
    <a:srgbClr val="1B4F26"/>
    <a:srgbClr val="9C0405"/>
    <a:srgbClr val="EFF2F3"/>
    <a:srgbClr val="BFC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4507"/>
  </p:normalViewPr>
  <p:slideViewPr>
    <p:cSldViewPr snapToGrid="0" snapToObjects="1">
      <p:cViewPr varScale="1">
        <p:scale>
          <a:sx n="149" d="100"/>
          <a:sy n="149" d="100"/>
        </p:scale>
        <p:origin x="10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EBA3-3934-524E-8A73-AFE6F14643AF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9C6E-BA8E-8143-B34B-86127B909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3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483" y="1823455"/>
            <a:ext cx="7796720" cy="40193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78409E-7BD8-F06B-BBCA-CFE45BFA2A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053833" y="4872075"/>
            <a:ext cx="1036335" cy="215444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6B2A4B87-BF52-7041-90E1-46E87F10631E}"/>
              </a:ext>
            </a:extLst>
          </p:cNvPr>
          <p:cNvSpPr/>
          <p:nvPr userDrawn="1"/>
        </p:nvSpPr>
        <p:spPr>
          <a:xfrm>
            <a:off x="4053833" y="4722130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ct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0367DFA-E376-FF93-07AC-7B6278CCB071}"/>
              </a:ext>
            </a:extLst>
          </p:cNvPr>
          <p:cNvSpPr/>
          <p:nvPr userDrawn="1"/>
        </p:nvSpPr>
        <p:spPr>
          <a:xfrm>
            <a:off x="0" y="162785"/>
            <a:ext cx="5868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F7F7E5E-AF96-11BB-B3E5-96BF05A969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6811" y="0"/>
            <a:ext cx="2807659" cy="222538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253296B-09DD-FE43-D682-F044D676AC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42"/>
          <a:stretch/>
        </p:blipFill>
        <p:spPr>
          <a:xfrm>
            <a:off x="6074797" y="-7949"/>
            <a:ext cx="3069203" cy="178958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7FF127D-AE04-6478-8E7E-F04E16FCC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28533"/>
          <a:stretch/>
        </p:blipFill>
        <p:spPr>
          <a:xfrm>
            <a:off x="635791" y="615606"/>
            <a:ext cx="2910491" cy="4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4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F33D4E-1820-2246-AC82-671A324953CF}"/>
              </a:ext>
            </a:extLst>
          </p:cNvPr>
          <p:cNvSpPr txBox="1"/>
          <p:nvPr userDrawn="1"/>
        </p:nvSpPr>
        <p:spPr>
          <a:xfrm>
            <a:off x="3989148" y="3600692"/>
            <a:ext cx="116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B074D"/>
                </a:solidFill>
              </a:rPr>
              <a:t>SLIDE KIT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D0972F-B25B-7B41-9933-F2ACA11781AC}"/>
              </a:ext>
            </a:extLst>
          </p:cNvPr>
          <p:cNvSpPr/>
          <p:nvPr userDrawn="1"/>
        </p:nvSpPr>
        <p:spPr>
          <a:xfrm>
            <a:off x="0" y="4711673"/>
            <a:ext cx="9144000" cy="431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UN’INIZIATIVA DI AGGIORNAMENTO SCIENTIFICO RESO POSSIBILE GRAZIE AL CONTRIBUTO NON CONDIZIONANTE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B919222-A1F5-1048-A87C-41692A1BAC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354" y="4756935"/>
            <a:ext cx="1428750" cy="3556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BD009E0-D265-0B4B-8FCA-D4EF994EB27B}"/>
              </a:ext>
            </a:extLst>
          </p:cNvPr>
          <p:cNvSpPr/>
          <p:nvPr userDrawn="1"/>
        </p:nvSpPr>
        <p:spPr>
          <a:xfrm>
            <a:off x="12518" y="4743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UN’INIZIATIVA DI AGGIORNAMENTO SCIENTIFICO RESA POSSIBILE</a:t>
            </a:r>
            <a:b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GRAZIE AL CONTRIBUTO NON CONDIZIONANTE</a:t>
            </a:r>
            <a:endParaRPr lang="it-IT" sz="9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7844EB-C56B-D69E-254C-B5CEC546BC2C}"/>
              </a:ext>
            </a:extLst>
          </p:cNvPr>
          <p:cNvSpPr/>
          <p:nvPr userDrawn="1"/>
        </p:nvSpPr>
        <p:spPr>
          <a:xfrm>
            <a:off x="-11152" y="326814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315CBC5-DA6B-9F78-4BBE-6D4917DA936D}"/>
              </a:ext>
            </a:extLst>
          </p:cNvPr>
          <p:cNvSpPr/>
          <p:nvPr userDrawn="1"/>
        </p:nvSpPr>
        <p:spPr>
          <a:xfrm>
            <a:off x="0" y="4556838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2691BB6-737E-5F53-0FBF-AC90DB26C3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52" y="-15632"/>
            <a:ext cx="4470400" cy="35433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74B305-721A-0A1D-635E-E7D2B4BE4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96791" y="53735"/>
            <a:ext cx="3239001" cy="178958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C1060F7-A337-B31A-95E2-228E7E1C4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9980"/>
          <a:stretch/>
        </p:blipFill>
        <p:spPr>
          <a:xfrm>
            <a:off x="1592611" y="1888582"/>
            <a:ext cx="6957392" cy="137138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6E539F3-7187-C420-A312-EFCFB0837E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63726" y="3023596"/>
            <a:ext cx="1480274" cy="22250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5"/>
          </a:xfrm>
        </p:spPr>
        <p:txBody>
          <a:bodyPr/>
          <a:lstStyle>
            <a:lvl1pPr marL="1714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143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7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572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001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</a:t>
            </a:r>
            <a:r>
              <a:rPr lang="it-IT" dirty="0" err="1"/>
              <a:t>livell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266"/>
            <a:ext cx="7886700" cy="75723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25DD1E9-603A-F244-BDF0-DB9FE56531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540196" y="4927732"/>
            <a:ext cx="865841" cy="180000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305A19E-AB4B-374B-B09E-7E1FD05D3999}"/>
              </a:ext>
            </a:extLst>
          </p:cNvPr>
          <p:cNvSpPr/>
          <p:nvPr userDrawn="1"/>
        </p:nvSpPr>
        <p:spPr>
          <a:xfrm>
            <a:off x="3554519" y="4927847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ABE053-C8A0-906D-C614-F754365CB7B4}"/>
              </a:ext>
            </a:extLst>
          </p:cNvPr>
          <p:cNvSpPr/>
          <p:nvPr userDrawn="1"/>
        </p:nvSpPr>
        <p:spPr>
          <a:xfrm>
            <a:off x="0" y="59420"/>
            <a:ext cx="7128000" cy="1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2E4075D-D53B-A29B-487E-95F027904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"/>
            <a:ext cx="1426484" cy="113065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E1C31AF-C3D6-54CC-494E-380443589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l="2122" t="18132" r="21791" b="28533"/>
          <a:stretch/>
        </p:blipFill>
        <p:spPr>
          <a:xfrm>
            <a:off x="7199374" y="23990"/>
            <a:ext cx="1419343" cy="207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5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5" r:id="rId4"/>
    <p:sldLayoutId id="214748365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0376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8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44640575-55EE-6602-D1DB-C29AE575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896" y="1482666"/>
            <a:ext cx="8233364" cy="2109572"/>
          </a:xfrm>
        </p:spPr>
        <p:txBody>
          <a:bodyPr/>
          <a:lstStyle/>
          <a:p>
            <a:r>
              <a:rPr lang="it-IT" sz="2800" dirty="0"/>
              <a:t>Risultati di efficacia e sicurezza</a:t>
            </a:r>
            <a:br>
              <a:rPr lang="it-IT" sz="2800" dirty="0"/>
            </a:br>
            <a:r>
              <a:rPr lang="it-IT" sz="2800" dirty="0"/>
              <a:t>in base allo stato menopausale nello studio monarchE: abemaciclib adiuvante in associazione a terapia endocrina in pazienti con carcinoma mammario precoce HR+/HER2- ad alto rischio</a:t>
            </a:r>
          </a:p>
        </p:txBody>
      </p:sp>
      <p:sp>
        <p:nvSpPr>
          <p:cNvPr id="3" name="Sottotitolo 1">
            <a:extLst>
              <a:ext uri="{FF2B5EF4-FFF2-40B4-BE49-F238E27FC236}">
                <a16:creationId xmlns:a16="http://schemas.microsoft.com/office/drawing/2014/main" id="{E944941B-C529-5F02-7D1D-63DDB3C53BBD}"/>
              </a:ext>
            </a:extLst>
          </p:cNvPr>
          <p:cNvSpPr txBox="1">
            <a:spLocks/>
          </p:cNvSpPr>
          <p:nvPr/>
        </p:nvSpPr>
        <p:spPr>
          <a:xfrm>
            <a:off x="585895" y="3761571"/>
            <a:ext cx="7972213" cy="748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0376AF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/>
              <a:t>Presentato da: </a:t>
            </a:r>
            <a:r>
              <a:rPr lang="it-IT" sz="2000" b="1" dirty="0"/>
              <a:t>S. Paluch-Shimon</a:t>
            </a:r>
            <a:r>
              <a:rPr lang="it-IT" sz="2000" dirty="0"/>
              <a:t>*, et al.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*Oncology, Hadassah University Hospital - Ein Kerem, Jerusalem, Israel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4884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/>
              <a:t>Un’analisi di sottogruppo prespecificata di monarchE dimostra che il beneficio di abemaciclib adiuvante in associazione a terapia endocrina in pazienti con carcinoma mammario HR+/HER2- con linfonodi positivi e ad alto rischio è indipendente dallo stato menopausale alla diagnosi.</a:t>
            </a:r>
          </a:p>
          <a:p>
            <a:r>
              <a:rPr lang="it-IT" sz="1800" dirty="0"/>
              <a:t>Il beneficio in termini di riduzione del rischio di malattia invasiva e del rischio di recidiva a distanza è numericamente superiore nelle pazienti in premenopausa.</a:t>
            </a:r>
          </a:p>
          <a:p>
            <a:r>
              <a:rPr lang="it-IT" sz="1800" dirty="0"/>
              <a:t>I risultati di sicurezza in tali pazienti appaiono coerenti con il profilo di sicurezza complessivo di abemaciclib.</a:t>
            </a:r>
          </a:p>
        </p:txBody>
      </p:sp>
    </p:spTree>
    <p:extLst>
      <p:ext uri="{BB962C8B-B14F-4D97-AF65-F5344CB8AC3E}">
        <p14:creationId xmlns:p14="http://schemas.microsoft.com/office/powerpoint/2010/main" val="171876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c’è di noto su questo argomento?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Abemaciclib è il primo e unico inibitore CDK4/6 approvato nel trattamento adiuvante di alcuni tipi di carcinoma mammario precoce (EBC) HR+/HER2- con linfonodi positivi e ad alto rischio.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Poiché le pazienti con tumori HR+/HER2- in stato premenopausale (preM) possono presentare una biologia del tumore e una risposta alla terapia endocrina (ET) diverse rispetto alle pazienti in post-menopausa (postM), l’analisi di questo sottogruppo prespecificato di monarchE appare giustificata.</a:t>
            </a:r>
          </a:p>
        </p:txBody>
      </p:sp>
    </p:spTree>
    <p:extLst>
      <p:ext uri="{BB962C8B-B14F-4D97-AF65-F5344CB8AC3E}">
        <p14:creationId xmlns:p14="http://schemas.microsoft.com/office/powerpoint/2010/main" val="25776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è stato condotto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pazienti sono state randomizzate (1:1) a ricevere un trattamento adiuvante con ET ± abemaciclib per 2 anni, seguito da almeno 3 anni di ET, ove clinicamente indicato.</a:t>
            </a: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stato menopausale (preM vs postM) alla diagnosi era un fattore di stratificazione predefinito.</a:t>
            </a: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scelta dell’ET standard (tamoxifene o un inibitore delle aromatasi), con o senza l’aggiunta di un agonista dell’ormone di rilascio delle gonadotropine (GnRH), veniva lasciata alla discrezione del medico.</a:t>
            </a: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caratteristiche basali della malattia e la scelta dell’ET sono state descritte in occasione del congresso ESMO 2021.</a:t>
            </a: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sono stati valutati i risultati di efficacia e sicurezza di abemaciclib + ET rispetto a ET da sola, compresi i dati di sopravvivenza libera da malattia invasiva (IDFS) e sopravvivenza libera da recidiva a distanza (DRFS), in base allo stato menopausale, con cut-off dei dati al 1° aprile 2021 e a una mediana di follow-up di 27 mesi.</a:t>
            </a:r>
          </a:p>
        </p:txBody>
      </p:sp>
    </p:spTree>
    <p:extLst>
      <p:ext uri="{BB962C8B-B14F-4D97-AF65-F5344CB8AC3E}">
        <p14:creationId xmlns:p14="http://schemas.microsoft.com/office/powerpoint/2010/main" val="300881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Delle pazienti randomizzate, 2451 (43,5%) erano preM e 3181 (56,4%) postM.</a:t>
            </a: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beneficio del trattamento è stato coerente in entrambi i sottogruppi di stato menopausale, con una dimensione dell’effetto numericamente superiore nel sottogruppo preM rispetto al sottogruppo postM.</a:t>
            </a: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le pazienti preM, abemaciclib + ET ha determinato una riduzione del rischio di sviluppare un evento di IDFS e di DRFS pari rispettivamente al 42,7 e 40,8%.</a:t>
            </a: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miglioramento assoluto a 3 anni nei tassi di IDFS e DRFS è stato del 5,7 e 4,4%.</a:t>
            </a:r>
          </a:p>
          <a:p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profilo di sicurezza nelle pazienti preM è stato coerente con quanto osservato nella popolazione di sicurezza.</a:t>
            </a:r>
          </a:p>
        </p:txBody>
      </p:sp>
    </p:spTree>
    <p:extLst>
      <p:ext uri="{BB962C8B-B14F-4D97-AF65-F5344CB8AC3E}">
        <p14:creationId xmlns:p14="http://schemas.microsoft.com/office/powerpoint/2010/main" val="338279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 e prospettive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 è l’impatto di questo studio sulla pratica clinica?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Abemaciclib + ET ha dimostrato un beneficio terapeutico clinicamente significativo in termini di IDFS e DRFS rispetto all’ET da sola a prescindere dallo stato menopausale, con un beneficio numericamente superiore nella popolazione preM.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dati di sicurezza nelle pazienti preM sono coerenti con il profilo di sicurezza complessivo di abemaciclib.</a:t>
            </a:r>
          </a:p>
        </p:txBody>
      </p:sp>
    </p:spTree>
    <p:extLst>
      <p:ext uri="{BB962C8B-B14F-4D97-AF65-F5344CB8AC3E}">
        <p14:creationId xmlns:p14="http://schemas.microsoft.com/office/powerpoint/2010/main" val="242774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42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601</Words>
  <Application>Microsoft Macintosh PowerPoint</Application>
  <PresentationFormat>Presentazione su schermo (16:9)</PresentationFormat>
  <Paragraphs>25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Messaggi chiave</vt:lpstr>
      <vt:lpstr>Background Cosa c’è di noto su questo argomento?</vt:lpstr>
      <vt:lpstr>Background Come è stato condotto questo studio?</vt:lpstr>
      <vt:lpstr>Risultati Cosa aggiunge questo studio?</vt:lpstr>
      <vt:lpstr>Conclusioni e prospettive Qual è l’impatto di questo studio sulla pratica clinica?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BC22</dc:title>
  <dc:subject/>
  <dc:creator>Giorgio Mantovani</dc:creator>
  <cp:keywords/>
  <dc:description/>
  <cp:lastModifiedBy>Giorgio Mantovani</cp:lastModifiedBy>
  <cp:revision>175</cp:revision>
  <dcterms:created xsi:type="dcterms:W3CDTF">2019-04-12T11:26:00Z</dcterms:created>
  <dcterms:modified xsi:type="dcterms:W3CDTF">2022-05-11T06:02:11Z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