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0"/>
  </p:notesMasterIdLst>
  <p:sldIdLst>
    <p:sldId id="277" r:id="rId2"/>
    <p:sldId id="278" r:id="rId3"/>
    <p:sldId id="279" r:id="rId4"/>
    <p:sldId id="281" r:id="rId5"/>
    <p:sldId id="282" r:id="rId6"/>
    <p:sldId id="283" r:id="rId7"/>
    <p:sldId id="284" r:id="rId8"/>
    <p:sldId id="280" r:id="rId9"/>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ario Pata" initials="MP"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B074D"/>
    <a:srgbClr val="993042"/>
    <a:srgbClr val="79831E"/>
    <a:srgbClr val="00305D"/>
    <a:srgbClr val="019640"/>
    <a:srgbClr val="81144E"/>
    <a:srgbClr val="1B4F26"/>
    <a:srgbClr val="9C0405"/>
    <a:srgbClr val="EFF2F3"/>
    <a:srgbClr val="BFCAD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5854" autoAdjust="0"/>
    <p:restoredTop sz="94507" autoAdjust="0"/>
  </p:normalViewPr>
  <p:slideViewPr>
    <p:cSldViewPr snapToGrid="0" snapToObjects="1">
      <p:cViewPr varScale="1">
        <p:scale>
          <a:sx n="149" d="100"/>
          <a:sy n="149" d="100"/>
        </p:scale>
        <p:origin x="1024" y="176"/>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004EBA3-3934-524E-8A73-AFE6F14643AF}" type="datetimeFigureOut">
              <a:rPr lang="it-IT" smtClean="0"/>
              <a:t>11/05/22</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9E49C6E-BA8E-8143-B34B-86127B909F66}" type="slidenum">
              <a:rPr lang="it-IT" smtClean="0"/>
              <a:t>‹N›</a:t>
            </a:fld>
            <a:endParaRPr lang="it-IT"/>
          </a:p>
        </p:txBody>
      </p:sp>
    </p:spTree>
    <p:extLst>
      <p:ext uri="{BB962C8B-B14F-4D97-AF65-F5344CB8AC3E}">
        <p14:creationId xmlns:p14="http://schemas.microsoft.com/office/powerpoint/2010/main" val="7054365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39E49C6E-BA8E-8143-B34B-86127B909F66}" type="slidenum">
              <a:rPr lang="it-IT" smtClean="0"/>
              <a:t>7</a:t>
            </a:fld>
            <a:endParaRPr lang="it-IT"/>
          </a:p>
        </p:txBody>
      </p:sp>
    </p:spTree>
    <p:extLst>
      <p:ext uri="{BB962C8B-B14F-4D97-AF65-F5344CB8AC3E}">
        <p14:creationId xmlns:p14="http://schemas.microsoft.com/office/powerpoint/2010/main" val="373384591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3.jp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Master" Target="../slideMasters/slideMaster1.xml"/><Relationship Id="rId6" Type="http://schemas.openxmlformats.org/officeDocument/2006/relationships/image" Target="../media/image6.png"/><Relationship Id="rId5" Type="http://schemas.openxmlformats.org/officeDocument/2006/relationships/image" Target="../media/image4.png"/><Relationship Id="rId4" Type="http://schemas.openxmlformats.org/officeDocument/2006/relationships/image" Target="../media/image3.jp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2_Diapositiva titolo">
    <p:bg>
      <p:bgPr>
        <a:solidFill>
          <a:schemeClr val="bg1"/>
        </a:solidFill>
        <a:effectLst/>
      </p:bgPr>
    </p:bg>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85483" y="1823455"/>
            <a:ext cx="7796720" cy="401934"/>
          </a:xfrm>
        </p:spPr>
        <p:txBody>
          <a:bodyPr>
            <a:noAutofit/>
          </a:bodyPr>
          <a:lstStyle>
            <a:lvl1pPr marL="0" indent="0" algn="ctr">
              <a:buNone/>
              <a:defRPr sz="2400">
                <a:latin typeface="Calibri" panose="020F0502020204030204" pitchFamily="34" charset="0"/>
                <a:cs typeface="Calibri" panose="020F0502020204030204" pitchFamily="34" charset="0"/>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it-IT"/>
              <a:t>Fare clic per modificare lo stile del sottotitolo dello schema</a:t>
            </a:r>
            <a:endParaRPr lang="en-US" dirty="0"/>
          </a:p>
        </p:txBody>
      </p:sp>
      <p:pic>
        <p:nvPicPr>
          <p:cNvPr id="10" name="Immagine 9">
            <a:extLst>
              <a:ext uri="{FF2B5EF4-FFF2-40B4-BE49-F238E27FC236}">
                <a16:creationId xmlns:a16="http://schemas.microsoft.com/office/drawing/2014/main" id="{3E78409E-7BD8-F06B-BBCA-CFE45BFA2A58}"/>
              </a:ext>
            </a:extLst>
          </p:cNvPr>
          <p:cNvPicPr>
            <a:picLocks noChangeAspect="1"/>
          </p:cNvPicPr>
          <p:nvPr userDrawn="1"/>
        </p:nvPicPr>
        <p:blipFill rotWithShape="1">
          <a:blip r:embed="rId2" cstate="screen">
            <a:extLst>
              <a:ext uri="{28A0092B-C50C-407E-A947-70E740481C1C}">
                <a14:useLocalDpi xmlns:a14="http://schemas.microsoft.com/office/drawing/2010/main"/>
              </a:ext>
            </a:extLst>
          </a:blip>
          <a:srcRect t="-4579"/>
          <a:stretch/>
        </p:blipFill>
        <p:spPr>
          <a:xfrm>
            <a:off x="4053833" y="4872075"/>
            <a:ext cx="1036335" cy="215444"/>
          </a:xfrm>
          <a:prstGeom prst="rect">
            <a:avLst/>
          </a:prstGeom>
        </p:spPr>
      </p:pic>
      <p:sp>
        <p:nvSpPr>
          <p:cNvPr id="16" name="Rettangolo 15">
            <a:extLst>
              <a:ext uri="{FF2B5EF4-FFF2-40B4-BE49-F238E27FC236}">
                <a16:creationId xmlns:a16="http://schemas.microsoft.com/office/drawing/2014/main" id="{6B2A4B87-BF52-7041-90E1-46E87F10631E}"/>
              </a:ext>
            </a:extLst>
          </p:cNvPr>
          <p:cNvSpPr/>
          <p:nvPr userDrawn="1"/>
        </p:nvSpPr>
        <p:spPr>
          <a:xfrm>
            <a:off x="4053833" y="4722130"/>
            <a:ext cx="1036335" cy="215444"/>
          </a:xfrm>
          <a:prstGeom prst="rect">
            <a:avLst/>
          </a:prstGeom>
        </p:spPr>
        <p:txBody>
          <a:bodyPr wrap="square">
            <a:spAutoFit/>
          </a:bodyPr>
          <a:lstStyle/>
          <a:p>
            <a:pPr marL="7938" indent="0" algn="ctr">
              <a:tabLst/>
            </a:pPr>
            <a:r>
              <a:rPr lang="it-IT" sz="800" dirty="0">
                <a:solidFill>
                  <a:schemeClr val="tx1"/>
                </a:solidFill>
              </a:rPr>
              <a:t>Powered by</a:t>
            </a:r>
          </a:p>
        </p:txBody>
      </p:sp>
      <p:sp>
        <p:nvSpPr>
          <p:cNvPr id="9" name="Rettangolo 8">
            <a:extLst>
              <a:ext uri="{FF2B5EF4-FFF2-40B4-BE49-F238E27FC236}">
                <a16:creationId xmlns:a16="http://schemas.microsoft.com/office/drawing/2014/main" id="{60367DFA-E376-FF93-07AC-7B6278CCB071}"/>
              </a:ext>
            </a:extLst>
          </p:cNvPr>
          <p:cNvSpPr/>
          <p:nvPr userDrawn="1"/>
        </p:nvSpPr>
        <p:spPr>
          <a:xfrm>
            <a:off x="0" y="162785"/>
            <a:ext cx="5868000" cy="3600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pic>
        <p:nvPicPr>
          <p:cNvPr id="11" name="Immagine 10">
            <a:extLst>
              <a:ext uri="{FF2B5EF4-FFF2-40B4-BE49-F238E27FC236}">
                <a16:creationId xmlns:a16="http://schemas.microsoft.com/office/drawing/2014/main" id="{4F7F7E5E-AF96-11BB-B3E5-96BF05A969C4}"/>
              </a:ext>
            </a:extLst>
          </p:cNvPr>
          <p:cNvPicPr>
            <a:picLocks noChangeAspect="1"/>
          </p:cNvPicPr>
          <p:nvPr userDrawn="1"/>
        </p:nvPicPr>
        <p:blipFill>
          <a:blip r:embed="rId3"/>
          <a:stretch>
            <a:fillRect/>
          </a:stretch>
        </p:blipFill>
        <p:spPr>
          <a:xfrm>
            <a:off x="-66811" y="0"/>
            <a:ext cx="2807659" cy="2225389"/>
          </a:xfrm>
          <a:prstGeom prst="rect">
            <a:avLst/>
          </a:prstGeom>
        </p:spPr>
      </p:pic>
      <p:pic>
        <p:nvPicPr>
          <p:cNvPr id="13" name="Immagine 12">
            <a:extLst>
              <a:ext uri="{FF2B5EF4-FFF2-40B4-BE49-F238E27FC236}">
                <a16:creationId xmlns:a16="http://schemas.microsoft.com/office/drawing/2014/main" id="{1253296B-09DD-FE43-D682-F044D676AC5C}"/>
              </a:ext>
            </a:extLst>
          </p:cNvPr>
          <p:cNvPicPr>
            <a:picLocks noChangeAspect="1"/>
          </p:cNvPicPr>
          <p:nvPr userDrawn="1"/>
        </p:nvPicPr>
        <p:blipFill rotWithShape="1">
          <a:blip r:embed="rId4"/>
          <a:srcRect l="5242"/>
          <a:stretch/>
        </p:blipFill>
        <p:spPr>
          <a:xfrm>
            <a:off x="6074797" y="-7949"/>
            <a:ext cx="3069203" cy="1789585"/>
          </a:xfrm>
          <a:prstGeom prst="rect">
            <a:avLst/>
          </a:prstGeom>
        </p:spPr>
      </p:pic>
      <p:pic>
        <p:nvPicPr>
          <p:cNvPr id="8" name="Immagine 7">
            <a:extLst>
              <a:ext uri="{FF2B5EF4-FFF2-40B4-BE49-F238E27FC236}">
                <a16:creationId xmlns:a16="http://schemas.microsoft.com/office/drawing/2014/main" id="{F7FF127D-AE04-6478-8E7E-F04E16FCC8BF}"/>
              </a:ext>
            </a:extLst>
          </p:cNvPr>
          <p:cNvPicPr>
            <a:picLocks noChangeAspect="1"/>
          </p:cNvPicPr>
          <p:nvPr userDrawn="1"/>
        </p:nvPicPr>
        <p:blipFill rotWithShape="1">
          <a:blip r:embed="rId5">
            <a:alphaModFix/>
          </a:blip>
          <a:srcRect l="2122" t="18132" r="21791" b="28533"/>
          <a:stretch/>
        </p:blipFill>
        <p:spPr>
          <a:xfrm>
            <a:off x="635791" y="615606"/>
            <a:ext cx="2910491" cy="425629"/>
          </a:xfrm>
          <a:prstGeom prst="rect">
            <a:avLst/>
          </a:prstGeom>
        </p:spPr>
      </p:pic>
    </p:spTree>
    <p:extLst>
      <p:ext uri="{BB962C8B-B14F-4D97-AF65-F5344CB8AC3E}">
        <p14:creationId xmlns:p14="http://schemas.microsoft.com/office/powerpoint/2010/main" val="11109405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Diapositiva titolo">
    <p:bg>
      <p:bgPr>
        <a:solidFill>
          <a:schemeClr val="bg1"/>
        </a:solidFill>
        <a:effectLst/>
      </p:bgPr>
    </p:bg>
    <p:spTree>
      <p:nvGrpSpPr>
        <p:cNvPr id="1" name=""/>
        <p:cNvGrpSpPr/>
        <p:nvPr/>
      </p:nvGrpSpPr>
      <p:grpSpPr>
        <a:xfrm>
          <a:off x="0" y="0"/>
          <a:ext cx="0" cy="0"/>
          <a:chOff x="0" y="0"/>
          <a:chExt cx="0" cy="0"/>
        </a:xfrm>
      </p:grpSpPr>
      <p:sp>
        <p:nvSpPr>
          <p:cNvPr id="9" name="CasellaDiTesto 8">
            <a:extLst>
              <a:ext uri="{FF2B5EF4-FFF2-40B4-BE49-F238E27FC236}">
                <a16:creationId xmlns:a16="http://schemas.microsoft.com/office/drawing/2014/main" id="{14F33D4E-1820-2246-AC82-671A324953CF}"/>
              </a:ext>
            </a:extLst>
          </p:cNvPr>
          <p:cNvSpPr txBox="1"/>
          <p:nvPr userDrawn="1"/>
        </p:nvSpPr>
        <p:spPr>
          <a:xfrm>
            <a:off x="3989148" y="3600692"/>
            <a:ext cx="1165704" cy="400110"/>
          </a:xfrm>
          <a:prstGeom prst="rect">
            <a:avLst/>
          </a:prstGeom>
          <a:noFill/>
        </p:spPr>
        <p:txBody>
          <a:bodyPr wrap="none" rtlCol="0">
            <a:spAutoFit/>
          </a:bodyPr>
          <a:lstStyle/>
          <a:p>
            <a:pPr algn="ctr"/>
            <a:r>
              <a:rPr lang="it-IT" sz="2000" b="1" dirty="0">
                <a:solidFill>
                  <a:srgbClr val="9B074D"/>
                </a:solidFill>
              </a:rPr>
              <a:t>SLIDE KIT</a:t>
            </a:r>
          </a:p>
        </p:txBody>
      </p:sp>
      <p:sp>
        <p:nvSpPr>
          <p:cNvPr id="12" name="Rettangolo 11">
            <a:extLst>
              <a:ext uri="{FF2B5EF4-FFF2-40B4-BE49-F238E27FC236}">
                <a16:creationId xmlns:a16="http://schemas.microsoft.com/office/drawing/2014/main" id="{3DD0972F-B25B-7B41-9933-F2ACA11781AC}"/>
              </a:ext>
            </a:extLst>
          </p:cNvPr>
          <p:cNvSpPr/>
          <p:nvPr userDrawn="1"/>
        </p:nvSpPr>
        <p:spPr>
          <a:xfrm>
            <a:off x="0" y="4711673"/>
            <a:ext cx="9144000" cy="43182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it-IT" dirty="0"/>
              <a:t>UN’INIZIATIVA DI AGGIORNAMENTO SCIENTIFICO RESO POSSIBILE GRAZIE AL CONTRIBUTO NON CONDIZIONANTE</a:t>
            </a:r>
          </a:p>
        </p:txBody>
      </p:sp>
      <p:pic>
        <p:nvPicPr>
          <p:cNvPr id="13" name="Immagine 12">
            <a:extLst>
              <a:ext uri="{FF2B5EF4-FFF2-40B4-BE49-F238E27FC236}">
                <a16:creationId xmlns:a16="http://schemas.microsoft.com/office/drawing/2014/main" id="{BB919222-A1F5-1048-A87C-41692A1BAC15}"/>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4619354" y="4756935"/>
            <a:ext cx="1428750" cy="355600"/>
          </a:xfrm>
          <a:prstGeom prst="rect">
            <a:avLst/>
          </a:prstGeom>
        </p:spPr>
      </p:pic>
      <p:sp>
        <p:nvSpPr>
          <p:cNvPr id="14" name="Rettangolo 13">
            <a:extLst>
              <a:ext uri="{FF2B5EF4-FFF2-40B4-BE49-F238E27FC236}">
                <a16:creationId xmlns:a16="http://schemas.microsoft.com/office/drawing/2014/main" id="{2BD009E0-D265-0B4B-8FCA-D4EF994EB27B}"/>
              </a:ext>
            </a:extLst>
          </p:cNvPr>
          <p:cNvSpPr/>
          <p:nvPr userDrawn="1"/>
        </p:nvSpPr>
        <p:spPr>
          <a:xfrm>
            <a:off x="12518" y="4743389"/>
            <a:ext cx="4572000" cy="369332"/>
          </a:xfrm>
          <a:prstGeom prst="rect">
            <a:avLst/>
          </a:prstGeom>
        </p:spPr>
        <p:txBody>
          <a:bodyPr>
            <a:spAutoFit/>
          </a:bodyPr>
          <a:lstStyle/>
          <a:p>
            <a:pPr algn="r"/>
            <a:r>
              <a:rPr lang="it-IT" sz="900" dirty="0">
                <a:latin typeface="Calibri" panose="020F0502020204030204" pitchFamily="34" charset="0"/>
                <a:ea typeface="Cambria" panose="02040503050406030204" pitchFamily="18" charset="0"/>
                <a:cs typeface="Calibri" panose="020F0502020204030204" pitchFamily="34" charset="0"/>
              </a:rPr>
              <a:t>UN’INIZIATIVA DI AGGIORNAMENTO SCIENTIFICO RESA POSSIBILE</a:t>
            </a:r>
            <a:br>
              <a:rPr lang="it-IT" sz="900" dirty="0">
                <a:latin typeface="Calibri" panose="020F0502020204030204" pitchFamily="34" charset="0"/>
                <a:ea typeface="Cambria" panose="02040503050406030204" pitchFamily="18" charset="0"/>
                <a:cs typeface="Calibri" panose="020F0502020204030204" pitchFamily="34" charset="0"/>
              </a:rPr>
            </a:br>
            <a:r>
              <a:rPr lang="it-IT" sz="900" dirty="0">
                <a:latin typeface="Calibri" panose="020F0502020204030204" pitchFamily="34" charset="0"/>
                <a:ea typeface="Cambria" panose="02040503050406030204" pitchFamily="18" charset="0"/>
                <a:cs typeface="Calibri" panose="020F0502020204030204" pitchFamily="34" charset="0"/>
              </a:rPr>
              <a:t>GRAZIE AL CONTRIBUTO NON CONDIZIONANTE</a:t>
            </a:r>
            <a:endParaRPr lang="it-IT" sz="900" dirty="0">
              <a:effectLst/>
              <a:latin typeface="Calibri" panose="020F0502020204030204" pitchFamily="34" charset="0"/>
              <a:ea typeface="Cambria" panose="02040503050406030204" pitchFamily="18" charset="0"/>
              <a:cs typeface="Times New Roman" panose="02020603050405020304" pitchFamily="18" charset="0"/>
            </a:endParaRPr>
          </a:p>
        </p:txBody>
      </p:sp>
      <p:sp>
        <p:nvSpPr>
          <p:cNvPr id="4" name="Rettangolo 3">
            <a:extLst>
              <a:ext uri="{FF2B5EF4-FFF2-40B4-BE49-F238E27FC236}">
                <a16:creationId xmlns:a16="http://schemas.microsoft.com/office/drawing/2014/main" id="{3B7844EB-C56B-D69E-254C-B5CEC546BC2C}"/>
              </a:ext>
            </a:extLst>
          </p:cNvPr>
          <p:cNvSpPr/>
          <p:nvPr userDrawn="1"/>
        </p:nvSpPr>
        <p:spPr>
          <a:xfrm>
            <a:off x="-11152" y="326814"/>
            <a:ext cx="9166304" cy="3600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7" name="Rettangolo 16">
            <a:extLst>
              <a:ext uri="{FF2B5EF4-FFF2-40B4-BE49-F238E27FC236}">
                <a16:creationId xmlns:a16="http://schemas.microsoft.com/office/drawing/2014/main" id="{2315CBC5-DA6B-9F78-4BBE-6D4917DA936D}"/>
              </a:ext>
            </a:extLst>
          </p:cNvPr>
          <p:cNvSpPr/>
          <p:nvPr userDrawn="1"/>
        </p:nvSpPr>
        <p:spPr>
          <a:xfrm>
            <a:off x="0" y="4556838"/>
            <a:ext cx="9166304" cy="3600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pic>
        <p:nvPicPr>
          <p:cNvPr id="10" name="Immagine 9">
            <a:extLst>
              <a:ext uri="{FF2B5EF4-FFF2-40B4-BE49-F238E27FC236}">
                <a16:creationId xmlns:a16="http://schemas.microsoft.com/office/drawing/2014/main" id="{82691BB6-737E-5F53-0FBF-AC90DB26C371}"/>
              </a:ext>
            </a:extLst>
          </p:cNvPr>
          <p:cNvPicPr>
            <a:picLocks noChangeAspect="1"/>
          </p:cNvPicPr>
          <p:nvPr userDrawn="1"/>
        </p:nvPicPr>
        <p:blipFill>
          <a:blip r:embed="rId3"/>
          <a:stretch>
            <a:fillRect/>
          </a:stretch>
        </p:blipFill>
        <p:spPr>
          <a:xfrm>
            <a:off x="-11152" y="-15632"/>
            <a:ext cx="4470400" cy="3543300"/>
          </a:xfrm>
          <a:prstGeom prst="rect">
            <a:avLst/>
          </a:prstGeom>
        </p:spPr>
      </p:pic>
      <p:pic>
        <p:nvPicPr>
          <p:cNvPr id="5" name="Immagine 4">
            <a:extLst>
              <a:ext uri="{FF2B5EF4-FFF2-40B4-BE49-F238E27FC236}">
                <a16:creationId xmlns:a16="http://schemas.microsoft.com/office/drawing/2014/main" id="{4474B305-721A-0A1D-635E-E7D2B4BE4E33}"/>
              </a:ext>
            </a:extLst>
          </p:cNvPr>
          <p:cNvPicPr>
            <a:picLocks noChangeAspect="1"/>
          </p:cNvPicPr>
          <p:nvPr userDrawn="1"/>
        </p:nvPicPr>
        <p:blipFill>
          <a:blip r:embed="rId4"/>
          <a:stretch>
            <a:fillRect/>
          </a:stretch>
        </p:blipFill>
        <p:spPr>
          <a:xfrm>
            <a:off x="5896791" y="53735"/>
            <a:ext cx="3239001" cy="1789585"/>
          </a:xfrm>
          <a:prstGeom prst="rect">
            <a:avLst/>
          </a:prstGeom>
        </p:spPr>
      </p:pic>
      <p:pic>
        <p:nvPicPr>
          <p:cNvPr id="7" name="Immagine 6">
            <a:extLst>
              <a:ext uri="{FF2B5EF4-FFF2-40B4-BE49-F238E27FC236}">
                <a16:creationId xmlns:a16="http://schemas.microsoft.com/office/drawing/2014/main" id="{AC1060F7-A337-B31A-95E2-228E7E1C46E3}"/>
              </a:ext>
            </a:extLst>
          </p:cNvPr>
          <p:cNvPicPr>
            <a:picLocks noChangeAspect="1"/>
          </p:cNvPicPr>
          <p:nvPr userDrawn="1"/>
        </p:nvPicPr>
        <p:blipFill rotWithShape="1">
          <a:blip r:embed="rId5">
            <a:alphaModFix/>
          </a:blip>
          <a:srcRect l="2122" t="18132" r="21791" b="9980"/>
          <a:stretch/>
        </p:blipFill>
        <p:spPr>
          <a:xfrm>
            <a:off x="1592611" y="1888582"/>
            <a:ext cx="6957392" cy="1371381"/>
          </a:xfrm>
          <a:prstGeom prst="rect">
            <a:avLst/>
          </a:prstGeom>
        </p:spPr>
      </p:pic>
      <p:pic>
        <p:nvPicPr>
          <p:cNvPr id="16" name="Immagine 15">
            <a:extLst>
              <a:ext uri="{FF2B5EF4-FFF2-40B4-BE49-F238E27FC236}">
                <a16:creationId xmlns:a16="http://schemas.microsoft.com/office/drawing/2014/main" id="{C6E539F3-7187-C420-A312-EFCFB0837EED}"/>
              </a:ext>
            </a:extLst>
          </p:cNvPr>
          <p:cNvPicPr>
            <a:picLocks noChangeAspect="1"/>
          </p:cNvPicPr>
          <p:nvPr userDrawn="1"/>
        </p:nvPicPr>
        <p:blipFill>
          <a:blip r:embed="rId6"/>
          <a:stretch>
            <a:fillRect/>
          </a:stretch>
        </p:blipFill>
        <p:spPr>
          <a:xfrm>
            <a:off x="7663726" y="3023596"/>
            <a:ext cx="1480274" cy="2225008"/>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1369218"/>
            <a:ext cx="7886700" cy="3263505"/>
          </a:xfrm>
        </p:spPr>
        <p:txBody>
          <a:bodyPr/>
          <a:lstStyle>
            <a:lvl1pPr marL="171450" indent="-171450">
              <a:buClr>
                <a:srgbClr val="9B074D"/>
              </a:buClr>
              <a:buFont typeface="Arial" panose="020B0604020202020204" pitchFamily="34" charset="0"/>
              <a:buChar char="•"/>
              <a:defRPr sz="2000">
                <a:latin typeface="Calibri" panose="020F0502020204030204" pitchFamily="34" charset="0"/>
                <a:cs typeface="Calibri" panose="020F0502020204030204" pitchFamily="34" charset="0"/>
              </a:defRPr>
            </a:lvl1pPr>
            <a:lvl2pPr marL="514350" indent="-171450">
              <a:buClr>
                <a:srgbClr val="9B074D"/>
              </a:buClr>
              <a:buFont typeface="Arial" panose="020B0604020202020204" pitchFamily="34" charset="0"/>
              <a:buChar char="•"/>
              <a:defRPr sz="1700">
                <a:latin typeface="Calibri" panose="020F0502020204030204" pitchFamily="34" charset="0"/>
                <a:cs typeface="Calibri" panose="020F0502020204030204" pitchFamily="34" charset="0"/>
              </a:defRPr>
            </a:lvl2pPr>
            <a:lvl3pPr marL="857250" indent="-171450">
              <a:buClr>
                <a:srgbClr val="9B074D"/>
              </a:buClr>
              <a:buFont typeface="Arial" panose="020B0604020202020204" pitchFamily="34" charset="0"/>
              <a:buChar char="•"/>
              <a:defRPr sz="1400">
                <a:latin typeface="Calibri" panose="020F0502020204030204" pitchFamily="34" charset="0"/>
                <a:cs typeface="Calibri" panose="020F0502020204030204" pitchFamily="34" charset="0"/>
              </a:defRPr>
            </a:lvl3pPr>
            <a:lvl4pPr marL="1200150" indent="-171450">
              <a:buClr>
                <a:srgbClr val="9B074D"/>
              </a:buClr>
              <a:buFont typeface="Arial" panose="020B0604020202020204" pitchFamily="34" charset="0"/>
              <a:buChar char="•"/>
              <a:defRPr sz="1100">
                <a:latin typeface="Calibri" panose="020F0502020204030204" pitchFamily="34" charset="0"/>
                <a:cs typeface="Calibri" panose="020F0502020204030204" pitchFamily="34" charset="0"/>
              </a:defRPr>
            </a:lvl4pPr>
          </a:lstStyle>
          <a:p>
            <a:pPr lvl="0"/>
            <a:r>
              <a:rPr lang="it-IT" dirty="0"/>
              <a:t>Fare clic per modificare gli stili del testo dello schema</a:t>
            </a:r>
          </a:p>
          <a:p>
            <a:pPr lvl="1"/>
            <a:r>
              <a:rPr lang="it-IT" dirty="0"/>
              <a:t>Secondo livello</a:t>
            </a:r>
          </a:p>
          <a:p>
            <a:pPr lvl="2"/>
            <a:r>
              <a:rPr lang="it-IT" dirty="0"/>
              <a:t>Terzo livello</a:t>
            </a:r>
          </a:p>
          <a:p>
            <a:pPr lvl="3"/>
            <a:r>
              <a:rPr lang="it-IT" dirty="0"/>
              <a:t>Quarto </a:t>
            </a:r>
            <a:r>
              <a:rPr lang="it-IT" dirty="0" err="1"/>
              <a:t>livell</a:t>
            </a:r>
            <a:endParaRPr lang="it-IT" dirty="0"/>
          </a:p>
        </p:txBody>
      </p:sp>
      <p:sp>
        <p:nvSpPr>
          <p:cNvPr id="2" name="Title 1"/>
          <p:cNvSpPr>
            <a:spLocks noGrp="1"/>
          </p:cNvSpPr>
          <p:nvPr>
            <p:ph type="title"/>
          </p:nvPr>
        </p:nvSpPr>
        <p:spPr>
          <a:xfrm>
            <a:off x="628650" y="431266"/>
            <a:ext cx="7886700" cy="757239"/>
          </a:xfrm>
        </p:spPr>
        <p:txBody>
          <a:bodyPr/>
          <a:lstStyle>
            <a:lvl1pPr>
              <a:defRPr>
                <a:latin typeface="Calibri" panose="020F0502020204030204" pitchFamily="34" charset="0"/>
                <a:cs typeface="Calibri" panose="020F0502020204030204" pitchFamily="34" charset="0"/>
              </a:defRPr>
            </a:lvl1pPr>
          </a:lstStyle>
          <a:p>
            <a:r>
              <a:rPr lang="it-IT" dirty="0"/>
              <a:t>Fare clic per modificare lo stile del titolo dello schema</a:t>
            </a:r>
            <a:endParaRPr lang="en-US" dirty="0"/>
          </a:p>
        </p:txBody>
      </p:sp>
      <p:pic>
        <p:nvPicPr>
          <p:cNvPr id="22" name="Immagine 21">
            <a:extLst>
              <a:ext uri="{FF2B5EF4-FFF2-40B4-BE49-F238E27FC236}">
                <a16:creationId xmlns:a16="http://schemas.microsoft.com/office/drawing/2014/main" id="{A25DD1E9-603A-F244-BDF0-DB9FE56531D7}"/>
              </a:ext>
            </a:extLst>
          </p:cNvPr>
          <p:cNvPicPr>
            <a:picLocks noChangeAspect="1"/>
          </p:cNvPicPr>
          <p:nvPr userDrawn="1"/>
        </p:nvPicPr>
        <p:blipFill rotWithShape="1">
          <a:blip r:embed="rId2" cstate="screen">
            <a:extLst>
              <a:ext uri="{28A0092B-C50C-407E-A947-70E740481C1C}">
                <a14:useLocalDpi xmlns:a14="http://schemas.microsoft.com/office/drawing/2010/main"/>
              </a:ext>
            </a:extLst>
          </a:blip>
          <a:srcRect t="-4579"/>
          <a:stretch/>
        </p:blipFill>
        <p:spPr>
          <a:xfrm>
            <a:off x="4540196" y="4927732"/>
            <a:ext cx="865841" cy="180000"/>
          </a:xfrm>
          <a:prstGeom prst="rect">
            <a:avLst/>
          </a:prstGeom>
        </p:spPr>
      </p:pic>
      <p:sp>
        <p:nvSpPr>
          <p:cNvPr id="23" name="Rettangolo 22">
            <a:extLst>
              <a:ext uri="{FF2B5EF4-FFF2-40B4-BE49-F238E27FC236}">
                <a16:creationId xmlns:a16="http://schemas.microsoft.com/office/drawing/2014/main" id="{2305A19E-AB4B-374B-B09E-7E1FD05D3999}"/>
              </a:ext>
            </a:extLst>
          </p:cNvPr>
          <p:cNvSpPr/>
          <p:nvPr userDrawn="1"/>
        </p:nvSpPr>
        <p:spPr>
          <a:xfrm>
            <a:off x="3554519" y="4927847"/>
            <a:ext cx="1036335" cy="215444"/>
          </a:xfrm>
          <a:prstGeom prst="rect">
            <a:avLst/>
          </a:prstGeom>
        </p:spPr>
        <p:txBody>
          <a:bodyPr wrap="square">
            <a:spAutoFit/>
          </a:bodyPr>
          <a:lstStyle/>
          <a:p>
            <a:pPr marL="7938" indent="0" algn="r">
              <a:tabLst/>
            </a:pPr>
            <a:r>
              <a:rPr lang="it-IT" sz="800" dirty="0">
                <a:solidFill>
                  <a:schemeClr val="tx1"/>
                </a:solidFill>
              </a:rPr>
              <a:t>Powered by</a:t>
            </a:r>
          </a:p>
        </p:txBody>
      </p:sp>
      <p:sp>
        <p:nvSpPr>
          <p:cNvPr id="10" name="Rettangolo 9">
            <a:extLst>
              <a:ext uri="{FF2B5EF4-FFF2-40B4-BE49-F238E27FC236}">
                <a16:creationId xmlns:a16="http://schemas.microsoft.com/office/drawing/2014/main" id="{41ABE053-C8A0-906D-C614-F754365CB7B4}"/>
              </a:ext>
            </a:extLst>
          </p:cNvPr>
          <p:cNvSpPr/>
          <p:nvPr userDrawn="1"/>
        </p:nvSpPr>
        <p:spPr>
          <a:xfrm>
            <a:off x="0" y="59420"/>
            <a:ext cx="7128000" cy="1800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pic>
        <p:nvPicPr>
          <p:cNvPr id="12" name="Immagine 11">
            <a:extLst>
              <a:ext uri="{FF2B5EF4-FFF2-40B4-BE49-F238E27FC236}">
                <a16:creationId xmlns:a16="http://schemas.microsoft.com/office/drawing/2014/main" id="{72E4075D-D53B-A29B-487E-95F027904C5F}"/>
              </a:ext>
            </a:extLst>
          </p:cNvPr>
          <p:cNvPicPr>
            <a:picLocks noChangeAspect="1"/>
          </p:cNvPicPr>
          <p:nvPr userDrawn="1"/>
        </p:nvPicPr>
        <p:blipFill>
          <a:blip r:embed="rId3"/>
          <a:stretch>
            <a:fillRect/>
          </a:stretch>
        </p:blipFill>
        <p:spPr>
          <a:xfrm>
            <a:off x="0" y="3"/>
            <a:ext cx="1426484" cy="1130651"/>
          </a:xfrm>
          <a:prstGeom prst="rect">
            <a:avLst/>
          </a:prstGeom>
        </p:spPr>
      </p:pic>
      <p:pic>
        <p:nvPicPr>
          <p:cNvPr id="13" name="Immagine 12">
            <a:extLst>
              <a:ext uri="{FF2B5EF4-FFF2-40B4-BE49-F238E27FC236}">
                <a16:creationId xmlns:a16="http://schemas.microsoft.com/office/drawing/2014/main" id="{9E1C31AF-C3D6-54CC-494E-380443589D79}"/>
              </a:ext>
            </a:extLst>
          </p:cNvPr>
          <p:cNvPicPr>
            <a:picLocks noChangeAspect="1"/>
          </p:cNvPicPr>
          <p:nvPr userDrawn="1"/>
        </p:nvPicPr>
        <p:blipFill rotWithShape="1">
          <a:blip r:embed="rId4">
            <a:alphaModFix/>
          </a:blip>
          <a:srcRect l="2122" t="18132" r="21791" b="28533"/>
          <a:stretch/>
        </p:blipFill>
        <p:spPr>
          <a:xfrm>
            <a:off x="7199374" y="23990"/>
            <a:ext cx="1419343" cy="207564"/>
          </a:xfrm>
          <a:prstGeom prst="rect">
            <a:avLst/>
          </a:prstGeom>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Diapositiva titolo">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77751456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28650" y="1369219"/>
            <a:ext cx="7886700" cy="3263504"/>
          </a:xfrm>
          <a:prstGeom prst="rect">
            <a:avLst/>
          </a:prstGeom>
        </p:spPr>
        <p:txBody>
          <a:bodyPr vert="horz" lIns="91440" tIns="45720" rIns="91440" bIns="45720" rtlCol="0">
            <a:normAutofit/>
          </a:bodyPr>
          <a:lstStyle/>
          <a:p>
            <a:pPr lvl="0"/>
            <a:r>
              <a:rPr lang="it-IT" dirty="0"/>
              <a:t>Fare clic per modificare gli stili del testo dello schema</a:t>
            </a:r>
          </a:p>
          <a:p>
            <a:pPr lvl="1"/>
            <a:r>
              <a:rPr lang="it-IT" dirty="0"/>
              <a:t>Secondo livello</a:t>
            </a:r>
          </a:p>
          <a:p>
            <a:pPr lvl="2"/>
            <a:r>
              <a:rPr lang="it-IT" dirty="0"/>
              <a:t>Terzo livello</a:t>
            </a:r>
          </a:p>
        </p:txBody>
      </p:sp>
      <p:sp>
        <p:nvSpPr>
          <p:cNvPr id="2" name="Title Placeholder 1"/>
          <p:cNvSpPr>
            <a:spLocks noGrp="1"/>
          </p:cNvSpPr>
          <p:nvPr>
            <p:ph type="title"/>
          </p:nvPr>
        </p:nvSpPr>
        <p:spPr>
          <a:xfrm>
            <a:off x="628650" y="510776"/>
            <a:ext cx="7886700" cy="757239"/>
          </a:xfrm>
          <a:prstGeom prst="rect">
            <a:avLst/>
          </a:prstGeom>
        </p:spPr>
        <p:txBody>
          <a:bodyPr vert="horz" lIns="91440" tIns="45720" rIns="91440" bIns="45720" rtlCol="0" anchor="ctr">
            <a:noAutofit/>
          </a:bodyPr>
          <a:lstStyle/>
          <a:p>
            <a:r>
              <a:rPr lang="it-IT" dirty="0"/>
              <a:t>Fare clic per modificare lo stile del titolo dello schema</a:t>
            </a:r>
            <a:endParaRPr lang="en-US" dirty="0"/>
          </a:p>
        </p:txBody>
      </p:sp>
    </p:spTree>
  </p:cSld>
  <p:clrMap bg1="lt1" tx1="dk1" bg2="lt2" tx2="dk2" accent1="accent1" accent2="accent2" accent3="accent3" accent4="accent4" accent5="accent5" accent6="accent6" hlink="hlink" folHlink="folHlink"/>
  <p:sldLayoutIdLst>
    <p:sldLayoutId id="2147483657" r:id="rId1"/>
    <p:sldLayoutId id="2147483649" r:id="rId2"/>
    <p:sldLayoutId id="2147483650" r:id="rId3"/>
    <p:sldLayoutId id="2147483655" r:id="rId4"/>
    <p:sldLayoutId id="2147483656" r:id="rId5"/>
  </p:sldLayoutIdLst>
  <p:txStyles>
    <p:titleStyle>
      <a:lvl1pPr algn="l" defTabSz="685800" rtl="0" eaLnBrk="1" latinLnBrk="0" hangingPunct="1">
        <a:lnSpc>
          <a:spcPct val="90000"/>
        </a:lnSpc>
        <a:spcBef>
          <a:spcPct val="0"/>
        </a:spcBef>
        <a:buNone/>
        <a:defRPr sz="2400" kern="1200">
          <a:solidFill>
            <a:schemeClr val="tx1"/>
          </a:solidFill>
          <a:latin typeface="Arial" panose="020B0604020202020204" pitchFamily="34" charset="0"/>
          <a:ea typeface="+mj-ea"/>
          <a:cs typeface="Arial" panose="020B0604020202020204" pitchFamily="34" charset="0"/>
        </a:defRPr>
      </a:lvl1pPr>
    </p:titleStyle>
    <p:bodyStyle>
      <a:lvl1pPr marL="171450" indent="-171450" algn="l" defTabSz="685800" rtl="0" eaLnBrk="1" latinLnBrk="0" hangingPunct="1">
        <a:lnSpc>
          <a:spcPct val="100000"/>
        </a:lnSpc>
        <a:spcBef>
          <a:spcPts val="750"/>
        </a:spcBef>
        <a:buClr>
          <a:srgbClr val="0376AF"/>
        </a:buClr>
        <a:buFont typeface="Wingdings" pitchFamily="2" charset="2"/>
        <a:buChar char="§"/>
        <a:defRPr sz="2000" kern="1200">
          <a:solidFill>
            <a:schemeClr val="tx1"/>
          </a:solidFill>
          <a:latin typeface="Arial" panose="020B0604020202020204" pitchFamily="34" charset="0"/>
          <a:ea typeface="+mn-ea"/>
          <a:cs typeface="Arial" panose="020B0604020202020204" pitchFamily="34" charset="0"/>
        </a:defRPr>
      </a:lvl1pPr>
      <a:lvl2pPr marL="514350" indent="-171450" algn="l" defTabSz="685800" rtl="0" eaLnBrk="1" latinLnBrk="0" hangingPunct="1">
        <a:lnSpc>
          <a:spcPct val="100000"/>
        </a:lnSpc>
        <a:spcBef>
          <a:spcPts val="375"/>
        </a:spcBef>
        <a:buClr>
          <a:srgbClr val="0376AF"/>
        </a:buClr>
        <a:buFont typeface="Wingdings" pitchFamily="2" charset="2"/>
        <a:buChar char="§"/>
        <a:defRPr sz="1700" kern="1200">
          <a:solidFill>
            <a:schemeClr val="tx1"/>
          </a:solidFill>
          <a:latin typeface="Arial" panose="020B0604020202020204" pitchFamily="34" charset="0"/>
          <a:ea typeface="+mn-ea"/>
          <a:cs typeface="Arial" panose="020B0604020202020204" pitchFamily="34" charset="0"/>
        </a:defRPr>
      </a:lvl2pPr>
      <a:lvl3pPr marL="857250" indent="-171450" algn="l" defTabSz="685800" rtl="0" eaLnBrk="1" latinLnBrk="0" hangingPunct="1">
        <a:lnSpc>
          <a:spcPct val="100000"/>
        </a:lnSpc>
        <a:spcBef>
          <a:spcPts val="375"/>
        </a:spcBef>
        <a:buClr>
          <a:srgbClr val="0376AF"/>
        </a:buClr>
        <a:buFont typeface="Wingdings" pitchFamily="2" charset="2"/>
        <a:buChar char="§"/>
        <a:defRPr sz="1400" kern="1200">
          <a:solidFill>
            <a:schemeClr val="tx1"/>
          </a:solidFill>
          <a:latin typeface="Arial" panose="020B0604020202020204" pitchFamily="34" charset="0"/>
          <a:ea typeface="+mn-ea"/>
          <a:cs typeface="Arial" panose="020B0604020202020204" pitchFamily="34"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Arial" panose="020B0604020202020204" pitchFamily="34" charset="0"/>
          <a:ea typeface="+mn-ea"/>
          <a:cs typeface="Arial" panose="020B0604020202020204" pitchFamily="34"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Arial" panose="020B0604020202020204" pitchFamily="34" charset="0"/>
          <a:ea typeface="+mn-ea"/>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8318004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ottotitolo 1">
            <a:extLst>
              <a:ext uri="{FF2B5EF4-FFF2-40B4-BE49-F238E27FC236}">
                <a16:creationId xmlns:a16="http://schemas.microsoft.com/office/drawing/2014/main" id="{44640575-55EE-6602-D1DB-C29AE575D50D}"/>
              </a:ext>
            </a:extLst>
          </p:cNvPr>
          <p:cNvSpPr>
            <a:spLocks noGrp="1"/>
          </p:cNvSpPr>
          <p:nvPr>
            <p:ph type="subTitle" idx="1"/>
          </p:nvPr>
        </p:nvSpPr>
        <p:spPr>
          <a:xfrm>
            <a:off x="849206" y="1605280"/>
            <a:ext cx="7445587" cy="1696398"/>
          </a:xfrm>
        </p:spPr>
        <p:txBody>
          <a:bodyPr/>
          <a:lstStyle/>
          <a:p>
            <a:r>
              <a:rPr lang="it-IT" sz="2700" dirty="0"/>
              <a:t>Impatto delle interazioni farmacologiche potenziali sull’aderenza alla terapia endocrina</a:t>
            </a:r>
            <a:br>
              <a:rPr lang="it-IT" sz="2700" dirty="0"/>
            </a:br>
            <a:r>
              <a:rPr lang="it-IT" sz="2700" dirty="0"/>
              <a:t>in pazienti con </a:t>
            </a:r>
            <a:r>
              <a:rPr lang="it-IT" sz="2700"/>
              <a:t>carcinoma mammario</a:t>
            </a:r>
            <a:br>
              <a:rPr lang="it-IT" sz="2700"/>
            </a:br>
            <a:r>
              <a:rPr lang="it-IT" sz="2700"/>
              <a:t>dell’Health </a:t>
            </a:r>
            <a:r>
              <a:rPr lang="it-IT" sz="2700" dirty="0"/>
              <a:t>Improvement Network</a:t>
            </a:r>
          </a:p>
        </p:txBody>
      </p:sp>
      <p:sp>
        <p:nvSpPr>
          <p:cNvPr id="3" name="Sottotitolo 1">
            <a:extLst>
              <a:ext uri="{FF2B5EF4-FFF2-40B4-BE49-F238E27FC236}">
                <a16:creationId xmlns:a16="http://schemas.microsoft.com/office/drawing/2014/main" id="{E944941B-C529-5F02-7D1D-63DDB3C53BBD}"/>
              </a:ext>
            </a:extLst>
          </p:cNvPr>
          <p:cNvSpPr txBox="1">
            <a:spLocks/>
          </p:cNvSpPr>
          <p:nvPr/>
        </p:nvSpPr>
        <p:spPr>
          <a:xfrm>
            <a:off x="543558" y="3471012"/>
            <a:ext cx="8056881" cy="748295"/>
          </a:xfrm>
          <a:prstGeom prst="rect">
            <a:avLst/>
          </a:prstGeom>
        </p:spPr>
        <p:txBody>
          <a:bodyPr vert="horz" lIns="91440" tIns="45720" rIns="91440" bIns="45720" rtlCol="0">
            <a:noAutofit/>
          </a:bodyPr>
          <a:lstStyle>
            <a:lvl1pPr marL="0" indent="0" algn="ctr" defTabSz="685800" rtl="0" eaLnBrk="1" latinLnBrk="0" hangingPunct="1">
              <a:lnSpc>
                <a:spcPct val="100000"/>
              </a:lnSpc>
              <a:spcBef>
                <a:spcPts val="750"/>
              </a:spcBef>
              <a:buClr>
                <a:srgbClr val="0376AF"/>
              </a:buClr>
              <a:buFont typeface="Wingdings" pitchFamily="2" charset="2"/>
              <a:buNone/>
              <a:defRPr sz="2400" kern="1200">
                <a:solidFill>
                  <a:schemeClr val="tx1"/>
                </a:solidFill>
                <a:latin typeface="Calibri" panose="020F0502020204030204" pitchFamily="34" charset="0"/>
                <a:ea typeface="+mn-ea"/>
                <a:cs typeface="Calibri" panose="020F0502020204030204" pitchFamily="34" charset="0"/>
              </a:defRPr>
            </a:lvl1pPr>
            <a:lvl2pPr marL="342900" indent="0" algn="ctr" defTabSz="685800" rtl="0" eaLnBrk="1" latinLnBrk="0" hangingPunct="1">
              <a:lnSpc>
                <a:spcPct val="100000"/>
              </a:lnSpc>
              <a:spcBef>
                <a:spcPts val="375"/>
              </a:spcBef>
              <a:buClr>
                <a:srgbClr val="0376AF"/>
              </a:buClr>
              <a:buFont typeface="Wingdings" pitchFamily="2" charset="2"/>
              <a:buNone/>
              <a:defRPr sz="1500" kern="1200">
                <a:solidFill>
                  <a:schemeClr val="tx1"/>
                </a:solidFill>
                <a:latin typeface="Arial" panose="020B0604020202020204" pitchFamily="34" charset="0"/>
                <a:ea typeface="+mn-ea"/>
                <a:cs typeface="Arial" panose="020B0604020202020204" pitchFamily="34" charset="0"/>
              </a:defRPr>
            </a:lvl2pPr>
            <a:lvl3pPr marL="685800" indent="0" algn="ctr" defTabSz="685800" rtl="0" eaLnBrk="1" latinLnBrk="0" hangingPunct="1">
              <a:lnSpc>
                <a:spcPct val="100000"/>
              </a:lnSpc>
              <a:spcBef>
                <a:spcPts val="375"/>
              </a:spcBef>
              <a:buClr>
                <a:srgbClr val="0376AF"/>
              </a:buClr>
              <a:buFont typeface="Wingdings" pitchFamily="2" charset="2"/>
              <a:buNone/>
              <a:defRPr sz="1350" kern="1200">
                <a:solidFill>
                  <a:schemeClr val="tx1"/>
                </a:solidFill>
                <a:latin typeface="Arial" panose="020B0604020202020204" pitchFamily="34" charset="0"/>
                <a:ea typeface="+mn-ea"/>
                <a:cs typeface="Arial" panose="020B0604020202020204" pitchFamily="34" charset="0"/>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Arial" panose="020B0604020202020204" pitchFamily="34" charset="0"/>
                <a:ea typeface="+mn-ea"/>
                <a:cs typeface="Arial" panose="020B0604020202020204" pitchFamily="34" charset="0"/>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Arial" panose="020B0604020202020204" pitchFamily="34" charset="0"/>
                <a:ea typeface="+mn-ea"/>
                <a:cs typeface="Arial" panose="020B0604020202020204" pitchFamily="34" charset="0"/>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pPr>
              <a:spcBef>
                <a:spcPts val="0"/>
              </a:spcBef>
            </a:pPr>
            <a:r>
              <a:rPr lang="it-IT" sz="2000" dirty="0"/>
              <a:t>Presentato da: </a:t>
            </a:r>
            <a:r>
              <a:rPr lang="it-IT" sz="2000" b="1"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E. Rassy</a:t>
            </a:r>
            <a:r>
              <a:rPr lang="it-IT" sz="2000" dirty="0"/>
              <a:t>*, et al.</a:t>
            </a:r>
          </a:p>
          <a:p>
            <a:pPr>
              <a:spcBef>
                <a:spcPts val="0"/>
              </a:spcBef>
            </a:pPr>
            <a:r>
              <a:rPr lang="en-GB"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*Breast Cancer Unit, Medical Oncology Department, </a:t>
            </a:r>
            <a:r>
              <a:rPr lang="en-GB" sz="1800" dirty="0" err="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Institut</a:t>
            </a:r>
            <a:r>
              <a:rPr lang="en-GB"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Gustave </a:t>
            </a:r>
            <a:r>
              <a:rPr lang="en-GB" sz="1800" dirty="0" err="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Roussy</a:t>
            </a:r>
            <a:r>
              <a:rPr lang="en-GB"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Villejuif, France</a:t>
            </a:r>
            <a:endParaRPr lang="it-IT" sz="2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884953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9823D25-13C0-12DA-608C-CAC4AAB7E9E1}"/>
              </a:ext>
            </a:extLst>
          </p:cNvPr>
          <p:cNvSpPr>
            <a:spLocks noGrp="1"/>
          </p:cNvSpPr>
          <p:nvPr>
            <p:ph type="title"/>
          </p:nvPr>
        </p:nvSpPr>
        <p:spPr/>
        <p:txBody>
          <a:bodyPr/>
          <a:lstStyle/>
          <a:p>
            <a:r>
              <a:rPr lang="it-IT" dirty="0"/>
              <a:t>Messaggi chiave</a:t>
            </a:r>
          </a:p>
        </p:txBody>
      </p:sp>
      <p:sp>
        <p:nvSpPr>
          <p:cNvPr id="3" name="Segnaposto contenuto 2">
            <a:extLst>
              <a:ext uri="{FF2B5EF4-FFF2-40B4-BE49-F238E27FC236}">
                <a16:creationId xmlns:a16="http://schemas.microsoft.com/office/drawing/2014/main" id="{4FF9212D-9797-32D8-115C-9454A8D61F3C}"/>
              </a:ext>
            </a:extLst>
          </p:cNvPr>
          <p:cNvSpPr>
            <a:spLocks noGrp="1"/>
          </p:cNvSpPr>
          <p:nvPr>
            <p:ph idx="1"/>
          </p:nvPr>
        </p:nvSpPr>
        <p:spPr/>
        <p:txBody>
          <a:bodyPr>
            <a:normAutofit/>
          </a:bodyPr>
          <a:lstStyle/>
          <a:p>
            <a:r>
              <a:rPr lang="it-IT" sz="1800" dirty="0">
                <a:effectLst/>
                <a:latin typeface="Calibri" panose="020F0502020204030204" pitchFamily="34" charset="0"/>
                <a:ea typeface="Calibri" panose="020F0502020204030204" pitchFamily="34" charset="0"/>
                <a:cs typeface="Times New Roman" panose="02020603050405020304" pitchFamily="18" charset="0"/>
              </a:rPr>
              <a:t>L’aderenza alla terapia endocrina è un problema importante nel trattamento del carcinoma mammario HR+.</a:t>
            </a:r>
          </a:p>
          <a:p>
            <a:r>
              <a:rPr lang="it-IT" sz="1800" dirty="0">
                <a:effectLst/>
                <a:latin typeface="Calibri" panose="020F0502020204030204" pitchFamily="34" charset="0"/>
                <a:ea typeface="Calibri" panose="020F0502020204030204" pitchFamily="34" charset="0"/>
                <a:cs typeface="Times New Roman" panose="02020603050405020304" pitchFamily="18" charset="0"/>
              </a:rPr>
              <a:t>Lo studio presentato ha analizzato l’associazione tra interazioni farmacologiche potenziali e </a:t>
            </a:r>
            <a:r>
              <a:rPr lang="it-IT" sz="1800" i="1" dirty="0">
                <a:effectLst/>
                <a:latin typeface="Calibri" panose="020F0502020204030204" pitchFamily="34" charset="0"/>
                <a:ea typeface="Calibri" panose="020F0502020204030204" pitchFamily="34" charset="0"/>
                <a:cs typeface="Times New Roman" panose="02020603050405020304" pitchFamily="18" charset="0"/>
              </a:rPr>
              <a:t>compliance</a:t>
            </a:r>
            <a:r>
              <a:rPr lang="it-IT" sz="1800" dirty="0">
                <a:effectLst/>
                <a:latin typeface="Calibri" panose="020F0502020204030204" pitchFamily="34" charset="0"/>
                <a:ea typeface="Calibri" panose="020F0502020204030204" pitchFamily="34" charset="0"/>
                <a:cs typeface="Times New Roman" panose="02020603050405020304" pitchFamily="18" charset="0"/>
              </a:rPr>
              <a:t> all’endocrinoterapia in oltre 10.000 pazienti incluse nella banca dati dell’Health Improvement Network.</a:t>
            </a:r>
          </a:p>
          <a:p>
            <a:r>
              <a:rPr lang="it-IT" sz="1800" dirty="0">
                <a:effectLst/>
                <a:latin typeface="Calibri" panose="020F0502020204030204" pitchFamily="34" charset="0"/>
                <a:ea typeface="Calibri" panose="020F0502020204030204" pitchFamily="34" charset="0"/>
                <a:cs typeface="Times New Roman" panose="02020603050405020304" pitchFamily="18" charset="0"/>
              </a:rPr>
              <a:t>L’esistenza di potenziali interazioni farmacologiche non ha influenzato in maniera statisticamente significativa il tasso di possesso del farmaco né nella coorte di trattamento con tamoxifene né in quella con inibitore delle aromatasi.</a:t>
            </a:r>
          </a:p>
        </p:txBody>
      </p:sp>
    </p:spTree>
    <p:extLst>
      <p:ext uri="{BB962C8B-B14F-4D97-AF65-F5344CB8AC3E}">
        <p14:creationId xmlns:p14="http://schemas.microsoft.com/office/powerpoint/2010/main" val="17187668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9823D25-13C0-12DA-608C-CAC4AAB7E9E1}"/>
              </a:ext>
            </a:extLst>
          </p:cNvPr>
          <p:cNvSpPr>
            <a:spLocks noGrp="1"/>
          </p:cNvSpPr>
          <p:nvPr>
            <p:ph type="title"/>
          </p:nvPr>
        </p:nvSpPr>
        <p:spPr/>
        <p:txBody>
          <a:bodyPr/>
          <a:lstStyle/>
          <a:p>
            <a:r>
              <a:rPr lang="it-IT" dirty="0"/>
              <a:t>Background</a:t>
            </a:r>
            <a:br>
              <a:rPr lang="it-IT" dirty="0"/>
            </a:br>
            <a:r>
              <a:rPr lang="it-IT" sz="1800" i="1" dirty="0">
                <a:effectLst/>
                <a:latin typeface="Calibri" panose="020F0502020204030204" pitchFamily="34" charset="0"/>
                <a:ea typeface="Calibri" panose="020F0502020204030204" pitchFamily="34" charset="0"/>
                <a:cs typeface="Calibri" panose="020F0502020204030204" pitchFamily="34" charset="0"/>
              </a:rPr>
              <a:t>Cosa c’è di noto su questo argomento?</a:t>
            </a:r>
            <a:endParaRPr lang="it-IT" dirty="0"/>
          </a:p>
        </p:txBody>
      </p:sp>
      <p:sp>
        <p:nvSpPr>
          <p:cNvPr id="3" name="Segnaposto contenuto 2">
            <a:extLst>
              <a:ext uri="{FF2B5EF4-FFF2-40B4-BE49-F238E27FC236}">
                <a16:creationId xmlns:a16="http://schemas.microsoft.com/office/drawing/2014/main" id="{4FF9212D-9797-32D8-115C-9454A8D61F3C}"/>
              </a:ext>
            </a:extLst>
          </p:cNvPr>
          <p:cNvSpPr>
            <a:spLocks noGrp="1"/>
          </p:cNvSpPr>
          <p:nvPr>
            <p:ph idx="1"/>
          </p:nvPr>
        </p:nvSpPr>
        <p:spPr/>
        <p:txBody>
          <a:bodyPr>
            <a:normAutofit/>
          </a:bodyPr>
          <a:lstStyle/>
          <a:p>
            <a:r>
              <a:rPr lang="it-IT" sz="1800" dirty="0">
                <a:effectLst/>
                <a:latin typeface="Calibri" panose="020F0502020204030204" pitchFamily="34" charset="0"/>
                <a:ea typeface="Calibri" panose="020F0502020204030204" pitchFamily="34" charset="0"/>
                <a:cs typeface="Calibri" panose="020F0502020204030204" pitchFamily="34" charset="0"/>
              </a:rPr>
              <a:t>La terapia endocrina (ET) rappresenta un cardine del trattamento nel carcinoma mammario (BC) HR+ in stadio precoce e avanzato.</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p>
            <a:r>
              <a:rPr lang="it-IT" sz="1800" dirty="0">
                <a:effectLst/>
                <a:latin typeface="Calibri" panose="020F0502020204030204" pitchFamily="34" charset="0"/>
                <a:ea typeface="Calibri" panose="020F0502020204030204" pitchFamily="34" charset="0"/>
                <a:cs typeface="Calibri" panose="020F0502020204030204" pitchFamily="34" charset="0"/>
              </a:rPr>
              <a:t>Tuttavia, l’aderenza all’ET è un problema importante, in grado di incidere significativamente sugli esiti di sopravvivenza.</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p>
            <a:r>
              <a:rPr lang="it-IT" sz="1800" dirty="0">
                <a:effectLst/>
                <a:latin typeface="Calibri" panose="020F0502020204030204" pitchFamily="34" charset="0"/>
                <a:ea typeface="Calibri" panose="020F0502020204030204" pitchFamily="34" charset="0"/>
                <a:cs typeface="Calibri" panose="020F0502020204030204" pitchFamily="34" charset="0"/>
              </a:rPr>
              <a:t>Si è cercato di capire se l’esistenza di</a:t>
            </a:r>
            <a:r>
              <a:rPr lang="it-IT" sz="1800" dirty="0">
                <a:effectLst/>
                <a:latin typeface="Calibri" panose="020F0502020204030204" pitchFamily="34" charset="0"/>
                <a:ea typeface="Calibri" panose="020F0502020204030204" pitchFamily="34" charset="0"/>
                <a:cs typeface="Times New Roman" panose="02020603050405020304" pitchFamily="18" charset="0"/>
              </a:rPr>
              <a:t> potenziali </a:t>
            </a:r>
            <a:r>
              <a:rPr lang="it-IT" sz="1800" dirty="0">
                <a:effectLst/>
                <a:latin typeface="Calibri" panose="020F0502020204030204" pitchFamily="34" charset="0"/>
                <a:ea typeface="Calibri" panose="020F0502020204030204" pitchFamily="34" charset="0"/>
                <a:cs typeface="Calibri" panose="020F0502020204030204" pitchFamily="34" charset="0"/>
              </a:rPr>
              <a:t>interazioni farmacologiche (PDDI) con l’ET possa influire sull’aderenza.</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77650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9823D25-13C0-12DA-608C-CAC4AAB7E9E1}"/>
              </a:ext>
            </a:extLst>
          </p:cNvPr>
          <p:cNvSpPr>
            <a:spLocks noGrp="1"/>
          </p:cNvSpPr>
          <p:nvPr>
            <p:ph type="title"/>
          </p:nvPr>
        </p:nvSpPr>
        <p:spPr/>
        <p:txBody>
          <a:bodyPr/>
          <a:lstStyle/>
          <a:p>
            <a:r>
              <a:rPr lang="it-IT" dirty="0"/>
              <a:t>Background</a:t>
            </a:r>
            <a:br>
              <a:rPr lang="it-IT" dirty="0"/>
            </a:br>
            <a:r>
              <a:rPr lang="it-IT" sz="1800" i="1" dirty="0">
                <a:effectLst/>
                <a:latin typeface="Calibri" panose="020F0502020204030204" pitchFamily="34" charset="0"/>
                <a:ea typeface="Calibri" panose="020F0502020204030204" pitchFamily="34" charset="0"/>
                <a:cs typeface="Calibri" panose="020F0502020204030204" pitchFamily="34" charset="0"/>
              </a:rPr>
              <a:t>Come è stato condotto questo studio?</a:t>
            </a:r>
            <a:endParaRPr lang="it-IT" dirty="0"/>
          </a:p>
        </p:txBody>
      </p:sp>
      <p:sp>
        <p:nvSpPr>
          <p:cNvPr id="3" name="Segnaposto contenuto 2">
            <a:extLst>
              <a:ext uri="{FF2B5EF4-FFF2-40B4-BE49-F238E27FC236}">
                <a16:creationId xmlns:a16="http://schemas.microsoft.com/office/drawing/2014/main" id="{4FF9212D-9797-32D8-115C-9454A8D61F3C}"/>
              </a:ext>
            </a:extLst>
          </p:cNvPr>
          <p:cNvSpPr>
            <a:spLocks noGrp="1"/>
          </p:cNvSpPr>
          <p:nvPr>
            <p:ph idx="1"/>
          </p:nvPr>
        </p:nvSpPr>
        <p:spPr/>
        <p:txBody>
          <a:bodyPr>
            <a:normAutofit fontScale="77500" lnSpcReduction="20000"/>
          </a:bodyPr>
          <a:lstStyle/>
          <a:p>
            <a:pPr>
              <a:lnSpc>
                <a:spcPct val="120000"/>
              </a:lnSpc>
            </a:pPr>
            <a:r>
              <a:rPr lang="it-IT" sz="1800" dirty="0">
                <a:effectLst/>
                <a:latin typeface="Calibri" panose="020F0502020204030204" pitchFamily="34" charset="0"/>
                <a:ea typeface="Calibri" panose="020F0502020204030204" pitchFamily="34" charset="0"/>
                <a:cs typeface="Calibri" panose="020F0502020204030204" pitchFamily="34" charset="0"/>
              </a:rPr>
              <a:t>Utilizzando la versione francese della banca dati THIN</a:t>
            </a:r>
            <a:r>
              <a:rPr lang="it-IT" sz="1800" baseline="30000" dirty="0">
                <a:effectLst/>
                <a:latin typeface="Calibri" panose="020F0502020204030204" pitchFamily="34" charset="0"/>
                <a:ea typeface="Calibri" panose="020F0502020204030204" pitchFamily="34" charset="0"/>
                <a:cs typeface="Calibri" panose="020F0502020204030204" pitchFamily="34" charset="0"/>
              </a:rPr>
              <a:t>TM</a:t>
            </a:r>
            <a:r>
              <a:rPr lang="it-IT" sz="1800" dirty="0">
                <a:effectLst/>
                <a:latin typeface="Calibri" panose="020F0502020204030204" pitchFamily="34" charset="0"/>
                <a:ea typeface="Calibri" panose="020F0502020204030204" pitchFamily="34" charset="0"/>
                <a:cs typeface="Calibri" panose="020F0502020204030204" pitchFamily="34" charset="0"/>
              </a:rPr>
              <a:t>, sono state ricercate donne con diagnosi di BC che avessero ricevuto un trattamento ET (tamoxifene [tam] o inibitore delle aromatasi [AI]) tra il 1994 e il 2021.</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20000"/>
              </a:lnSpc>
            </a:pPr>
            <a:r>
              <a:rPr lang="it-IT" sz="1800" dirty="0">
                <a:effectLst/>
                <a:latin typeface="Calibri" panose="020F0502020204030204" pitchFamily="34" charset="0"/>
                <a:ea typeface="Calibri" panose="020F0502020204030204" pitchFamily="34" charset="0"/>
                <a:cs typeface="Calibri" panose="020F0502020204030204" pitchFamily="34" charset="0"/>
              </a:rPr>
              <a:t>L’aderenza è stata misurata annualmente e definita come tasso di possesso del farmaco (MPR) ≥80% nell’arco di un periodo di prescrizione di 1 anno.</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20000"/>
              </a:lnSpc>
            </a:pPr>
            <a:r>
              <a:rPr lang="it-IT" sz="1800" dirty="0">
                <a:effectLst/>
                <a:latin typeface="Calibri" panose="020F0502020204030204" pitchFamily="34" charset="0"/>
                <a:ea typeface="Calibri" panose="020F0502020204030204" pitchFamily="34" charset="0"/>
                <a:cs typeface="Calibri" panose="020F0502020204030204" pitchFamily="34" charset="0"/>
              </a:rPr>
              <a:t>Le PDDI sono state classificate secondo la banca dati dei farmaci Claude Bernard in assenti, minori (associazione da tenere in considerazione), moderate (associazione che richiede cautela nell’uso), maggiori (associazione non consigliata) e controindicate.</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20000"/>
              </a:lnSpc>
            </a:pPr>
            <a:r>
              <a:rPr lang="it-IT" sz="1800" dirty="0">
                <a:effectLst/>
                <a:latin typeface="Calibri" panose="020F0502020204030204" pitchFamily="34" charset="0"/>
                <a:ea typeface="Calibri" panose="020F0502020204030204" pitchFamily="34" charset="0"/>
                <a:cs typeface="Calibri" panose="020F0502020204030204" pitchFamily="34" charset="0"/>
              </a:rPr>
              <a:t>Gli </a:t>
            </a:r>
            <a:r>
              <a:rPr lang="it-IT" sz="1800" i="1" dirty="0">
                <a:effectLst/>
                <a:latin typeface="Calibri" panose="020F0502020204030204" pitchFamily="34" charset="0"/>
                <a:ea typeface="Calibri" panose="020F0502020204030204" pitchFamily="34" charset="0"/>
                <a:cs typeface="Calibri" panose="020F0502020204030204" pitchFamily="34" charset="0"/>
              </a:rPr>
              <a:t>odds ratio</a:t>
            </a:r>
            <a:r>
              <a:rPr lang="it-IT" sz="1800" dirty="0">
                <a:effectLst/>
                <a:latin typeface="Calibri" panose="020F0502020204030204" pitchFamily="34" charset="0"/>
                <a:ea typeface="Calibri" panose="020F0502020204030204" pitchFamily="34" charset="0"/>
                <a:cs typeface="Calibri" panose="020F0502020204030204" pitchFamily="34" charset="0"/>
              </a:rPr>
              <a:t> (OR) per la correlazione tra MPR ≥80% e le variabili età, comorbilità al basale, PDDI e MPR durante l’anno precedente sono stati stimati mediante modelli di regressione per misure ripetute.</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20000"/>
              </a:lnSpc>
            </a:pPr>
            <a:r>
              <a:rPr lang="it-IT" sz="1800" dirty="0">
                <a:effectLst/>
                <a:latin typeface="Calibri" panose="020F0502020204030204" pitchFamily="34" charset="0"/>
                <a:ea typeface="Calibri" panose="020F0502020204030204" pitchFamily="34" charset="0"/>
                <a:cs typeface="Calibri" panose="020F0502020204030204" pitchFamily="34" charset="0"/>
              </a:rPr>
              <a:t>Nelle pazienti con PDDI multiple, è stata selezionata e inclusa nel modello multivariato la categoria di PDDI peggiore per paziente.</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088102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9823D25-13C0-12DA-608C-CAC4AAB7E9E1}"/>
              </a:ext>
            </a:extLst>
          </p:cNvPr>
          <p:cNvSpPr>
            <a:spLocks noGrp="1"/>
          </p:cNvSpPr>
          <p:nvPr>
            <p:ph type="title"/>
          </p:nvPr>
        </p:nvSpPr>
        <p:spPr/>
        <p:txBody>
          <a:bodyPr/>
          <a:lstStyle/>
          <a:p>
            <a:r>
              <a:rPr lang="it-IT" dirty="0"/>
              <a:t>Risultati</a:t>
            </a:r>
            <a:br>
              <a:rPr lang="it-IT" dirty="0"/>
            </a:br>
            <a:r>
              <a:rPr lang="it-IT" sz="1800" i="1" dirty="0">
                <a:effectLst/>
                <a:latin typeface="Calibri" panose="020F0502020204030204" pitchFamily="34" charset="0"/>
                <a:ea typeface="Calibri" panose="020F0502020204030204" pitchFamily="34" charset="0"/>
                <a:cs typeface="Calibri" panose="020F0502020204030204" pitchFamily="34" charset="0"/>
              </a:rPr>
              <a:t>Cosa aggiunge questo studio?</a:t>
            </a:r>
            <a:endParaRPr lang="it-IT" dirty="0"/>
          </a:p>
        </p:txBody>
      </p:sp>
      <p:sp>
        <p:nvSpPr>
          <p:cNvPr id="3" name="Segnaposto contenuto 2">
            <a:extLst>
              <a:ext uri="{FF2B5EF4-FFF2-40B4-BE49-F238E27FC236}">
                <a16:creationId xmlns:a16="http://schemas.microsoft.com/office/drawing/2014/main" id="{4FF9212D-9797-32D8-115C-9454A8D61F3C}"/>
              </a:ext>
            </a:extLst>
          </p:cNvPr>
          <p:cNvSpPr>
            <a:spLocks noGrp="1"/>
          </p:cNvSpPr>
          <p:nvPr>
            <p:ph idx="1"/>
          </p:nvPr>
        </p:nvSpPr>
        <p:spPr/>
        <p:txBody>
          <a:bodyPr>
            <a:normAutofit fontScale="77500" lnSpcReduction="20000"/>
          </a:bodyPr>
          <a:lstStyle/>
          <a:p>
            <a:pPr>
              <a:lnSpc>
                <a:spcPct val="120000"/>
              </a:lnSpc>
            </a:pPr>
            <a:r>
              <a:rPr lang="it-IT" sz="1800" dirty="0">
                <a:effectLst/>
                <a:latin typeface="Calibri" panose="020F0502020204030204" pitchFamily="34" charset="0"/>
                <a:ea typeface="Calibri" panose="020F0502020204030204" pitchFamily="34" charset="0"/>
                <a:cs typeface="Calibri" panose="020F0502020204030204" pitchFamily="34" charset="0"/>
              </a:rPr>
              <a:t>Sono state individuate 10.863 pazienti idonee.</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20000"/>
              </a:lnSpc>
            </a:pPr>
            <a:r>
              <a:rPr lang="it-IT" sz="1800" dirty="0">
                <a:effectLst/>
                <a:latin typeface="Calibri" panose="020F0502020204030204" pitchFamily="34" charset="0"/>
                <a:ea typeface="Calibri" panose="020F0502020204030204" pitchFamily="34" charset="0"/>
                <a:cs typeface="Calibri" panose="020F0502020204030204" pitchFamily="34" charset="0"/>
              </a:rPr>
              <a:t>Un trattamento polifarmacologico con ≥5 farmaci è stato riportato nel 33,7 e 47,8% delle coorti tam e AI.</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20000"/>
              </a:lnSpc>
            </a:pPr>
            <a:r>
              <a:rPr lang="it-IT" sz="1800" dirty="0">
                <a:effectLst/>
                <a:latin typeface="Calibri" panose="020F0502020204030204" pitchFamily="34" charset="0"/>
                <a:ea typeface="Calibri" panose="020F0502020204030204" pitchFamily="34" charset="0"/>
                <a:cs typeface="Calibri" panose="020F0502020204030204" pitchFamily="34" charset="0"/>
              </a:rPr>
              <a:t>Al basale e agli anni 1, 2, 3, 4 e 5, la prevalenza di PDDI è risultata pari al 13,5, 42,4, 40,9, 40,9, 35,5 e 33,9% nelle pazienti della coorte tam e all’8, 31,8, 31,4, 32,8, 32,8 e 32,5% nelle pazienti della coorte AI.</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20000"/>
              </a:lnSpc>
            </a:pPr>
            <a:r>
              <a:rPr lang="it-IT" sz="1800" dirty="0">
                <a:effectLst/>
                <a:latin typeface="Calibri" panose="020F0502020204030204" pitchFamily="34" charset="0"/>
                <a:ea typeface="Calibri" panose="020F0502020204030204" pitchFamily="34" charset="0"/>
                <a:cs typeface="Calibri" panose="020F0502020204030204" pitchFamily="34" charset="0"/>
              </a:rPr>
              <a:t>Le PDDI sono state per lo più moderate nelle coorti tam (60,4-80,6%) e AI (94,7-99,3%).</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20000"/>
              </a:lnSpc>
            </a:pPr>
            <a:r>
              <a:rPr lang="it-IT" sz="1800" dirty="0">
                <a:effectLst/>
                <a:latin typeface="Calibri" panose="020F0502020204030204" pitchFamily="34" charset="0"/>
                <a:ea typeface="Calibri" panose="020F0502020204030204" pitchFamily="34" charset="0"/>
                <a:cs typeface="Calibri" panose="020F0502020204030204" pitchFamily="34" charset="0"/>
              </a:rPr>
              <a:t>Le associazioni controindicate sono risultate inferiori all’1%.</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20000"/>
              </a:lnSpc>
            </a:pPr>
            <a:r>
              <a:rPr lang="it-IT" sz="1800" dirty="0">
                <a:effectLst/>
                <a:latin typeface="Calibri" panose="020F0502020204030204" pitchFamily="34" charset="0"/>
                <a:ea typeface="Calibri" panose="020F0502020204030204" pitchFamily="34" charset="0"/>
                <a:cs typeface="Calibri" panose="020F0502020204030204" pitchFamily="34" charset="0"/>
              </a:rPr>
              <a:t>Nella coorte tam, un MPR annuo ≥80% è stato riscontrato nel 79,3% (n = 2824) delle pazienti all’anno 1 e nell’89,5% (n = 426) delle pazienti all’anno 5.</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20000"/>
              </a:lnSpc>
            </a:pPr>
            <a:r>
              <a:rPr lang="it-IT" sz="1800" dirty="0">
                <a:effectLst/>
                <a:latin typeface="Calibri" panose="020F0502020204030204" pitchFamily="34" charset="0"/>
                <a:ea typeface="Calibri" panose="020F0502020204030204" pitchFamily="34" charset="0"/>
                <a:cs typeface="Calibri" panose="020F0502020204030204" pitchFamily="34" charset="0"/>
              </a:rPr>
              <a:t>L’associazione tra MPR ≥80% e presenza di PDDI non è stata statisticamente significativa né nella coorte tam (OR 0,991, IC al 95% 0,914-1,075) né in quella AI (OR 1,046, IC al 95% 0,954-1,147).</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827905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9823D25-13C0-12DA-608C-CAC4AAB7E9E1}"/>
              </a:ext>
            </a:extLst>
          </p:cNvPr>
          <p:cNvSpPr>
            <a:spLocks noGrp="1"/>
          </p:cNvSpPr>
          <p:nvPr>
            <p:ph type="title"/>
          </p:nvPr>
        </p:nvSpPr>
        <p:spPr/>
        <p:txBody>
          <a:bodyPr/>
          <a:lstStyle/>
          <a:p>
            <a:r>
              <a:rPr lang="it-IT" dirty="0"/>
              <a:t>Conclusioni e prospettive</a:t>
            </a:r>
            <a:br>
              <a:rPr lang="it-IT" dirty="0"/>
            </a:br>
            <a:r>
              <a:rPr lang="it-IT" sz="1800" i="1" dirty="0">
                <a:effectLst/>
                <a:latin typeface="Calibri" panose="020F0502020204030204" pitchFamily="34" charset="0"/>
                <a:ea typeface="Calibri" panose="020F0502020204030204" pitchFamily="34" charset="0"/>
                <a:cs typeface="Calibri" panose="020F0502020204030204" pitchFamily="34" charset="0"/>
              </a:rPr>
              <a:t>Qual è l’impatto di questo studio sulla pratica clinica?</a:t>
            </a:r>
            <a:endParaRPr lang="it-IT" dirty="0"/>
          </a:p>
        </p:txBody>
      </p:sp>
      <p:sp>
        <p:nvSpPr>
          <p:cNvPr id="3" name="Segnaposto contenuto 2">
            <a:extLst>
              <a:ext uri="{FF2B5EF4-FFF2-40B4-BE49-F238E27FC236}">
                <a16:creationId xmlns:a16="http://schemas.microsoft.com/office/drawing/2014/main" id="{4FF9212D-9797-32D8-115C-9454A8D61F3C}"/>
              </a:ext>
            </a:extLst>
          </p:cNvPr>
          <p:cNvSpPr>
            <a:spLocks noGrp="1"/>
          </p:cNvSpPr>
          <p:nvPr>
            <p:ph idx="1"/>
          </p:nvPr>
        </p:nvSpPr>
        <p:spPr/>
        <p:txBody>
          <a:bodyPr>
            <a:normAutofit/>
          </a:bodyPr>
          <a:lstStyle/>
          <a:p>
            <a:r>
              <a:rPr lang="it-IT"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L’aderenza all’ET non è risultata associata alla presenza di </a:t>
            </a:r>
            <a:r>
              <a:rPr lang="it-IT" sz="1800" dirty="0">
                <a:effectLst/>
                <a:latin typeface="Calibri" panose="020F0502020204030204" pitchFamily="34" charset="0"/>
                <a:ea typeface="Calibri" panose="020F0502020204030204" pitchFamily="34" charset="0"/>
                <a:cs typeface="Calibri" panose="020F0502020204030204" pitchFamily="34" charset="0"/>
              </a:rPr>
              <a:t>PDDI</a:t>
            </a:r>
            <a:r>
              <a:rPr lang="it-IT"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 in pazienti con BC HR+ trattate con tam o AI.</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277404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829420629"/>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i 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i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616</Words>
  <Application>Microsoft Macintosh PowerPoint</Application>
  <PresentationFormat>Presentazione su schermo (16:9)</PresentationFormat>
  <Paragraphs>28</Paragraphs>
  <Slides>8</Slides>
  <Notes>1</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8</vt:i4>
      </vt:variant>
    </vt:vector>
  </HeadingPairs>
  <TitlesOfParts>
    <vt:vector size="12" baseType="lpstr">
      <vt:lpstr>Arial</vt:lpstr>
      <vt:lpstr>Calibri</vt:lpstr>
      <vt:lpstr>Wingdings</vt:lpstr>
      <vt:lpstr>Tema di Office</vt:lpstr>
      <vt:lpstr>Presentazione standard di PowerPoint</vt:lpstr>
      <vt:lpstr>Presentazione standard di PowerPoint</vt:lpstr>
      <vt:lpstr>Messaggi chiave</vt:lpstr>
      <vt:lpstr>Background Cosa c’è di noto su questo argomento?</vt:lpstr>
      <vt:lpstr>Background Come è stato condotto questo studio?</vt:lpstr>
      <vt:lpstr>Risultati Cosa aggiunge questo studio?</vt:lpstr>
      <vt:lpstr>Conclusioni e prospettive Qual è l’impatto di questo studio sulla pratica clinica?</vt:lpstr>
      <vt:lpstr>Presentazione standard di PowerPoint</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ESMO BC22</dc:title>
  <dc:subject/>
  <dc:creator>Giorgio Mantovani</dc:creator>
  <cp:keywords/>
  <dc:description/>
  <cp:lastModifiedBy>Giorgio Mantovani</cp:lastModifiedBy>
  <cp:revision>188</cp:revision>
  <dcterms:created xsi:type="dcterms:W3CDTF">2019-04-12T11:26:00Z</dcterms:created>
  <dcterms:modified xsi:type="dcterms:W3CDTF">2022-05-11T06:11:28Z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1033-10.2.0.6020</vt:lpwstr>
  </property>
</Properties>
</file>