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77" r:id="rId2"/>
    <p:sldId id="278" r:id="rId3"/>
    <p:sldId id="279" r:id="rId4"/>
    <p:sldId id="281" r:id="rId5"/>
    <p:sldId id="282" r:id="rId6"/>
    <p:sldId id="283" r:id="rId7"/>
    <p:sldId id="284" r:id="rId8"/>
    <p:sldId id="280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o Pata" initials="M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074D"/>
    <a:srgbClr val="993042"/>
    <a:srgbClr val="79831E"/>
    <a:srgbClr val="00305D"/>
    <a:srgbClr val="019640"/>
    <a:srgbClr val="81144E"/>
    <a:srgbClr val="1B4F26"/>
    <a:srgbClr val="9C0405"/>
    <a:srgbClr val="EFF2F3"/>
    <a:srgbClr val="BFCA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4507"/>
  </p:normalViewPr>
  <p:slideViewPr>
    <p:cSldViewPr snapToGrid="0" snapToObjects="1">
      <p:cViewPr varScale="1">
        <p:scale>
          <a:sx n="149" d="100"/>
          <a:sy n="149" d="100"/>
        </p:scale>
        <p:origin x="1024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04EBA3-3934-524E-8A73-AFE6F14643AF}" type="datetimeFigureOut">
              <a:rPr lang="it-IT" smtClean="0"/>
              <a:t>11/05/22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49C6E-BA8E-8143-B34B-86127B909F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5436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E49C6E-BA8E-8143-B34B-86127B909F66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3845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5483" y="1823455"/>
            <a:ext cx="7796720" cy="401934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3E78409E-7BD8-F06B-BBCA-CFE45BFA2A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579"/>
          <a:stretch/>
        </p:blipFill>
        <p:spPr>
          <a:xfrm>
            <a:off x="4053833" y="4872075"/>
            <a:ext cx="1036335" cy="215444"/>
          </a:xfrm>
          <a:prstGeom prst="rect">
            <a:avLst/>
          </a:prstGeom>
        </p:spPr>
      </p:pic>
      <p:sp>
        <p:nvSpPr>
          <p:cNvPr id="16" name="Rettangolo 15">
            <a:extLst>
              <a:ext uri="{FF2B5EF4-FFF2-40B4-BE49-F238E27FC236}">
                <a16:creationId xmlns:a16="http://schemas.microsoft.com/office/drawing/2014/main" id="{6B2A4B87-BF52-7041-90E1-46E87F10631E}"/>
              </a:ext>
            </a:extLst>
          </p:cNvPr>
          <p:cNvSpPr/>
          <p:nvPr userDrawn="1"/>
        </p:nvSpPr>
        <p:spPr>
          <a:xfrm>
            <a:off x="4053833" y="4722130"/>
            <a:ext cx="103633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38" indent="0" algn="ctr">
              <a:tabLst/>
            </a:pPr>
            <a:r>
              <a:rPr lang="it-IT" sz="800" dirty="0">
                <a:solidFill>
                  <a:schemeClr val="tx1"/>
                </a:solidFill>
              </a:rPr>
              <a:t>Powered by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60367DFA-E376-FF93-07AC-7B6278CCB071}"/>
              </a:ext>
            </a:extLst>
          </p:cNvPr>
          <p:cNvSpPr/>
          <p:nvPr userDrawn="1"/>
        </p:nvSpPr>
        <p:spPr>
          <a:xfrm>
            <a:off x="0" y="162785"/>
            <a:ext cx="5868000" cy="3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4F7F7E5E-AF96-11BB-B3E5-96BF05A969C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66811" y="0"/>
            <a:ext cx="2807659" cy="2225389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1253296B-09DD-FE43-D682-F044D676AC5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5242"/>
          <a:stretch/>
        </p:blipFill>
        <p:spPr>
          <a:xfrm>
            <a:off x="6074797" y="-7949"/>
            <a:ext cx="3069203" cy="178958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F7FF127D-AE04-6478-8E7E-F04E16FCC8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alphaModFix/>
          </a:blip>
          <a:srcRect l="2122" t="18132" r="21791" b="28533"/>
          <a:stretch/>
        </p:blipFill>
        <p:spPr>
          <a:xfrm>
            <a:off x="635791" y="615606"/>
            <a:ext cx="2910491" cy="42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940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>
            <a:extLst>
              <a:ext uri="{FF2B5EF4-FFF2-40B4-BE49-F238E27FC236}">
                <a16:creationId xmlns:a16="http://schemas.microsoft.com/office/drawing/2014/main" id="{14F33D4E-1820-2246-AC82-671A324953CF}"/>
              </a:ext>
            </a:extLst>
          </p:cNvPr>
          <p:cNvSpPr txBox="1"/>
          <p:nvPr userDrawn="1"/>
        </p:nvSpPr>
        <p:spPr>
          <a:xfrm>
            <a:off x="3989148" y="3600692"/>
            <a:ext cx="1165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>
                <a:solidFill>
                  <a:srgbClr val="9B074D"/>
                </a:solidFill>
              </a:rPr>
              <a:t>SLIDE KIT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3DD0972F-B25B-7B41-9933-F2ACA11781AC}"/>
              </a:ext>
            </a:extLst>
          </p:cNvPr>
          <p:cNvSpPr/>
          <p:nvPr userDrawn="1"/>
        </p:nvSpPr>
        <p:spPr>
          <a:xfrm>
            <a:off x="0" y="4711673"/>
            <a:ext cx="9144000" cy="4318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UN’INIZIATIVA DI AGGIORNAMENTO SCIENTIFICO RESO POSSIBILE GRAZIE AL CONTRIBUTO NON CONDIZIONANTE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BB919222-A1F5-1048-A87C-41692A1BAC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19354" y="4756935"/>
            <a:ext cx="1428750" cy="355600"/>
          </a:xfrm>
          <a:prstGeom prst="rect">
            <a:avLst/>
          </a:prstGeom>
        </p:spPr>
      </p:pic>
      <p:sp>
        <p:nvSpPr>
          <p:cNvPr id="14" name="Rettangolo 13">
            <a:extLst>
              <a:ext uri="{FF2B5EF4-FFF2-40B4-BE49-F238E27FC236}">
                <a16:creationId xmlns:a16="http://schemas.microsoft.com/office/drawing/2014/main" id="{2BD009E0-D265-0B4B-8FCA-D4EF994EB27B}"/>
              </a:ext>
            </a:extLst>
          </p:cNvPr>
          <p:cNvSpPr/>
          <p:nvPr userDrawn="1"/>
        </p:nvSpPr>
        <p:spPr>
          <a:xfrm>
            <a:off x="12518" y="474338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it-IT" sz="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UN’INIZIATIVA DI AGGIORNAMENTO SCIENTIFICO RESA POSSIBILE</a:t>
            </a:r>
            <a:br>
              <a:rPr lang="it-IT" sz="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it-IT" sz="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GRAZIE AL CONTRIBUTO NON CONDIZIONANTE</a:t>
            </a:r>
            <a:endParaRPr lang="it-IT" sz="900" dirty="0">
              <a:effectLst/>
              <a:latin typeface="Calibri" panose="020F050202020403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3B7844EB-C56B-D69E-254C-B5CEC546BC2C}"/>
              </a:ext>
            </a:extLst>
          </p:cNvPr>
          <p:cNvSpPr/>
          <p:nvPr userDrawn="1"/>
        </p:nvSpPr>
        <p:spPr>
          <a:xfrm>
            <a:off x="-11152" y="326814"/>
            <a:ext cx="9166304" cy="3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2315CBC5-DA6B-9F78-4BBE-6D4917DA936D}"/>
              </a:ext>
            </a:extLst>
          </p:cNvPr>
          <p:cNvSpPr/>
          <p:nvPr userDrawn="1"/>
        </p:nvSpPr>
        <p:spPr>
          <a:xfrm>
            <a:off x="0" y="4556838"/>
            <a:ext cx="9166304" cy="3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82691BB6-737E-5F53-0FBF-AC90DB26C37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1152" y="-15632"/>
            <a:ext cx="4470400" cy="354330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474B305-721A-0A1D-635E-E7D2B4BE4E3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896791" y="53735"/>
            <a:ext cx="3239001" cy="178958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AC1060F7-A337-B31A-95E2-228E7E1C46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alphaModFix/>
          </a:blip>
          <a:srcRect l="2122" t="18132" r="21791" b="9980"/>
          <a:stretch/>
        </p:blipFill>
        <p:spPr>
          <a:xfrm>
            <a:off x="1592611" y="1888582"/>
            <a:ext cx="6957392" cy="1371381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C6E539F3-7187-C420-A312-EFCFB0837EE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663726" y="3023596"/>
            <a:ext cx="1480274" cy="22250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218"/>
            <a:ext cx="7886700" cy="3263505"/>
          </a:xfrm>
        </p:spPr>
        <p:txBody>
          <a:bodyPr/>
          <a:lstStyle>
            <a:lvl1pPr marL="171450" indent="-171450">
              <a:buClr>
                <a:srgbClr val="9B074D"/>
              </a:buClr>
              <a:buFont typeface="Arial" panose="020B0604020202020204" pitchFamily="34" charset="0"/>
              <a:buChar char="•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14350" indent="-171450">
              <a:buClr>
                <a:srgbClr val="9B074D"/>
              </a:buClr>
              <a:buFont typeface="Arial" panose="020B0604020202020204" pitchFamily="34" charset="0"/>
              <a:buChar char="•"/>
              <a:defRPr sz="17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857250" indent="-171450">
              <a:buClr>
                <a:srgbClr val="9B074D"/>
              </a:buClr>
              <a:buFont typeface="Arial" panose="020B0604020202020204" pitchFamily="34" charset="0"/>
              <a:buChar char="•"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00150" indent="-171450">
              <a:buClr>
                <a:srgbClr val="9B074D"/>
              </a:buClr>
              <a:buFont typeface="Arial" panose="020B0604020202020204" pitchFamily="34" charset="0"/>
              <a:buChar char="•"/>
              <a:defRPr sz="1100">
                <a:latin typeface="Calibri" panose="020F0502020204030204" pitchFamily="34" charset="0"/>
                <a:cs typeface="Calibri" panose="020F0502020204030204" pitchFamily="34" charset="0"/>
              </a:defRPr>
            </a:lvl4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</a:t>
            </a:r>
            <a:r>
              <a:rPr lang="it-IT" dirty="0" err="1"/>
              <a:t>livell</a:t>
            </a:r>
            <a:endParaRPr lang="it-I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31266"/>
            <a:ext cx="7886700" cy="757239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pic>
        <p:nvPicPr>
          <p:cNvPr id="22" name="Immagine 21">
            <a:extLst>
              <a:ext uri="{FF2B5EF4-FFF2-40B4-BE49-F238E27FC236}">
                <a16:creationId xmlns:a16="http://schemas.microsoft.com/office/drawing/2014/main" id="{A25DD1E9-603A-F244-BDF0-DB9FE56531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579"/>
          <a:stretch/>
        </p:blipFill>
        <p:spPr>
          <a:xfrm>
            <a:off x="4540196" y="4927732"/>
            <a:ext cx="865841" cy="180000"/>
          </a:xfrm>
          <a:prstGeom prst="rect">
            <a:avLst/>
          </a:prstGeom>
        </p:spPr>
      </p:pic>
      <p:sp>
        <p:nvSpPr>
          <p:cNvPr id="23" name="Rettangolo 22">
            <a:extLst>
              <a:ext uri="{FF2B5EF4-FFF2-40B4-BE49-F238E27FC236}">
                <a16:creationId xmlns:a16="http://schemas.microsoft.com/office/drawing/2014/main" id="{2305A19E-AB4B-374B-B09E-7E1FD05D3999}"/>
              </a:ext>
            </a:extLst>
          </p:cNvPr>
          <p:cNvSpPr/>
          <p:nvPr userDrawn="1"/>
        </p:nvSpPr>
        <p:spPr>
          <a:xfrm>
            <a:off x="3554519" y="4927847"/>
            <a:ext cx="103633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38" indent="0" algn="r">
              <a:tabLst/>
            </a:pPr>
            <a:r>
              <a:rPr lang="it-IT" sz="800" dirty="0">
                <a:solidFill>
                  <a:schemeClr val="tx1"/>
                </a:solidFill>
              </a:rPr>
              <a:t>Powered by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41ABE053-C8A0-906D-C614-F754365CB7B4}"/>
              </a:ext>
            </a:extLst>
          </p:cNvPr>
          <p:cNvSpPr/>
          <p:nvPr userDrawn="1"/>
        </p:nvSpPr>
        <p:spPr>
          <a:xfrm>
            <a:off x="0" y="59420"/>
            <a:ext cx="7128000" cy="1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72E4075D-D53B-A29B-487E-95F027904C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"/>
            <a:ext cx="1426484" cy="1130651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9E1C31AF-C3D6-54CC-494E-380443589D7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alphaModFix/>
          </a:blip>
          <a:srcRect l="2122" t="18132" r="21791" b="28533"/>
          <a:stretch/>
        </p:blipFill>
        <p:spPr>
          <a:xfrm>
            <a:off x="7199374" y="23990"/>
            <a:ext cx="1419343" cy="2075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751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510776"/>
            <a:ext cx="7886700" cy="7572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49" r:id="rId2"/>
    <p:sldLayoutId id="2147483650" r:id="rId3"/>
    <p:sldLayoutId id="2147483655" r:id="rId4"/>
    <p:sldLayoutId id="2147483656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Clr>
          <a:srgbClr val="0376AF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Clr>
          <a:srgbClr val="0376AF"/>
        </a:buClr>
        <a:buFont typeface="Wingdings" pitchFamily="2" charset="2"/>
        <a:buChar char="§"/>
        <a:defRPr sz="1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buClr>
          <a:srgbClr val="0376AF"/>
        </a:buClr>
        <a:buFont typeface="Wingdings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1800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>
            <a:extLst>
              <a:ext uri="{FF2B5EF4-FFF2-40B4-BE49-F238E27FC236}">
                <a16:creationId xmlns:a16="http://schemas.microsoft.com/office/drawing/2014/main" id="{44640575-55EE-6602-D1DB-C29AE575D5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6794" y="1544319"/>
            <a:ext cx="7850413" cy="1757359"/>
          </a:xfrm>
        </p:spPr>
        <p:txBody>
          <a:bodyPr/>
          <a:lstStyle/>
          <a:p>
            <a:r>
              <a:rPr lang="it-IT" sz="2700" dirty="0"/>
              <a:t>Efficacia di sacituzumab govitecan in pazienti</a:t>
            </a:r>
            <a:br>
              <a:rPr lang="it-IT" sz="2700" dirty="0"/>
            </a:br>
            <a:r>
              <a:rPr lang="it-IT" sz="2700" dirty="0"/>
              <a:t>con carcinoma mammario metastatico triplo negativo in base allo stato immunoistochimico di HER2:</a:t>
            </a:r>
            <a:br>
              <a:rPr lang="it-IT" sz="2700" dirty="0"/>
            </a:br>
            <a:r>
              <a:rPr lang="it-IT" sz="2700" dirty="0"/>
              <a:t>risultati dello studio di fase III ASCENT</a:t>
            </a:r>
          </a:p>
        </p:txBody>
      </p:sp>
      <p:sp>
        <p:nvSpPr>
          <p:cNvPr id="3" name="Sottotitolo 1">
            <a:extLst>
              <a:ext uri="{FF2B5EF4-FFF2-40B4-BE49-F238E27FC236}">
                <a16:creationId xmlns:a16="http://schemas.microsoft.com/office/drawing/2014/main" id="{E944941B-C529-5F02-7D1D-63DDB3C53BBD}"/>
              </a:ext>
            </a:extLst>
          </p:cNvPr>
          <p:cNvSpPr txBox="1">
            <a:spLocks/>
          </p:cNvSpPr>
          <p:nvPr/>
        </p:nvSpPr>
        <p:spPr>
          <a:xfrm>
            <a:off x="543558" y="3471012"/>
            <a:ext cx="8056881" cy="7482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0376AF"/>
              </a:buClr>
              <a:buFont typeface="Wingdings" pitchFamily="2" charset="2"/>
              <a:buNone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342900" indent="0" algn="ctr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rgbClr val="0376AF"/>
              </a:buClr>
              <a:buFont typeface="Wingdings" pitchFamily="2" charset="2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rgbClr val="0376AF"/>
              </a:buClr>
              <a:buFont typeface="Wingdings" pitchFamily="2" charset="2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it-IT" sz="2000" dirty="0"/>
              <a:t>Presentato da: </a:t>
            </a:r>
            <a: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 Hurvitz</a:t>
            </a:r>
            <a:r>
              <a:rPr lang="it-IT" sz="2000" dirty="0"/>
              <a:t>*, et al.</a:t>
            </a:r>
          </a:p>
          <a:p>
            <a:pPr>
              <a:spcBef>
                <a:spcPts val="0"/>
              </a:spcBef>
            </a:pP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*Division of Hematology/Oncology, David Geffen School of Medicine, University of California, Los Angeles, Jonsson Comprehensive Cancer Center, Los Angeles, CA, USA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495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Messaggi chiave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presente analisi di sottogruppo dello studio ASCENT ha valutato il beneficio clinico di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sacituzumab govitecan rispetto alla chemioterapia scelta dal medico in pazienti con carcinoma mammario metastatico triplo negativo con stato HER2 IHC0 e HER2-low.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entrambi i gruppi HER2, i risultati dell’analisi appaiono coerenti con quelli ottenuti per la popolazione </a:t>
            </a: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intent-to-treat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con un miglioramento statisticamente significativo delle mediane di sopravvivenza libera da progressione e globale nel braccio sperimentale rispetto ai controlli.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acituzumab govitecan </a:t>
            </a: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conferma un’opzione terapeutica efficace per il trattamento di seconda linea e oltre del carcinoma mammario metastatico triplo negativo.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766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Background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Cosa c’è di noto su questo argomento?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 carcinoma mammario (BC) con stato HER2 1+ o 2+ all’immunoistochimica (IHC) e risultati negativi del test di ibridazione in situ (ISH) è talvolta indicato come HER2-low.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Sacituzumab govitecan (SG) è un nuovo anticorpo farmaco-coniugato composto da un anticorpo anti-Trop-2 legato a SN-38 attraverso un </a:t>
            </a: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linker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idrolizzabile brevettato.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SG è approvato nel trattamento del BC triplo negativo metastatico (mTNBC) dalla seconda linea (2L) in poi.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Nello studio ASCENT, SG si è associato a un beneficio significativo in sopravvivenza libera da progressione (PFS) e sopravvivenza globale (OS) rispetto alla chemioterapia scelta dal medico (TPC).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presente analisi di sottogruppo post-hoc di ASCENT valuta l’efficacia di SG nel mTNBC HER2 IHC0 e HER2-low.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65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Background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Come è stato condotto questo studio?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Pazienti con mTNBC refrattario/recidivante dopo ≥2 chemioterapie precedenti (≥1 nel setting metastatico) sono stati randomizzati in rapporto 1:1 a ricevere SG (10 mg/kg EV il giorno 1 e 8, ogni 21 giorni) o TPC (capecitabina, eribulina, vinorelbina o gemcitabina) fino a tossicità inaccettabile/progressione.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L’endpoint primario era la PFS in base a una revisione centrale secondo i Criteri di valutazione della risposta nei tumori solidi (RECIST) 1.1.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pazienti con malattia HER2+ nota erano esclusi dallo studio, che però non prevedeva una valutazione centrale dello stato di HER2.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risultati IHC di HER2 ottenuti localmente sono stati analizzati in modo retrospettivo.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810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Risultati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Cosa aggiunge questo studio?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Nella popolazione </a:t>
            </a:r>
            <a:r>
              <a:rPr lang="it-IT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intent-to-treat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(ITT) (SG vs TPC), 149 vs 144, 63 vs 60 e 55 vs 58 pazienti presentavano malattia HER2 IHC0, HER2-low e HER2 IHC non nota (dati mancanti), rispettivamente; il 79% della popolazione ITT era valutabile per lo stato di HER2.</a:t>
            </a: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caratteristiche basali erano paragonabili per i pazienti con malattia HER2 IHC0 rispetto a HER2-low e simili a quelle della popolazione ITT.</a:t>
            </a: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PFS e l’OS mediana (m) sono risultate significativamente migliori e il tasso di risposta obiettiva numericamente superiore con SG rispetto a TPC nei gruppi HER2 IHC0 e HER2-low (mPFS: 4,3 vs 1,6 mesi [HR: 0,38; IC al 95%: 0,28-0,50; p &lt;0,001] e 6,2 vs 2,9 mesi [HR: 0,44; IC al 95%: 0,27-0,72; p = 0,002]; mOS: 11,3 vs 5,9 mesi [HR: 0,51; IC al 95%: 0,39-0,66; p &lt;0,001] e 14,0 vs 8,7 mesi [HR: 0,43; IC al 95%: 0,28-0,67; p &lt;0,001]).</a:t>
            </a: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HER2-Low ha ottenuto esiti numericamente migliori rispetto a HER2 IHC0 sia nel braccio SG che nel braccio TPC.</a:t>
            </a: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790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Conclusioni e prospettive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Qual è l’impatto di questo studio sulla pratica clinica?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beneficio clinico associato a SG nel mTNBC HER2 IHC0 e HER2-low è stato coerente con quello della popolazione ITT di ASCENT, a prescindere dallo stato di HER2.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SG deve essere considerato un’opzione terapeutica efficace per pazienti con mTNBC idonei a terapia 2L o successiva.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740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94206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731</Words>
  <Application>Microsoft Macintosh PowerPoint</Application>
  <PresentationFormat>Presentazione su schermo (16:9)</PresentationFormat>
  <Paragraphs>27</Paragraphs>
  <Slides>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Symbol</vt:lpstr>
      <vt:lpstr>Wingdings</vt:lpstr>
      <vt:lpstr>Tema di Office</vt:lpstr>
      <vt:lpstr>Presentazione standard di PowerPoint</vt:lpstr>
      <vt:lpstr>Presentazione standard di PowerPoint</vt:lpstr>
      <vt:lpstr>Messaggi chiave</vt:lpstr>
      <vt:lpstr>Background Cosa c’è di noto su questo argomento?</vt:lpstr>
      <vt:lpstr>Background Come è stato condotto questo studio?</vt:lpstr>
      <vt:lpstr>Risultati Cosa aggiunge questo studio?</vt:lpstr>
      <vt:lpstr>Conclusioni e prospettive Qual è l’impatto di questo studio sulla pratica clinica?</vt:lpstr>
      <vt:lpstr>Presentazione standard di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ESMO BC22</dc:title>
  <dc:subject/>
  <dc:creator>Giorgio Mantovani</dc:creator>
  <cp:keywords/>
  <dc:description/>
  <cp:lastModifiedBy>Giorgio Mantovani</cp:lastModifiedBy>
  <cp:revision>186</cp:revision>
  <dcterms:created xsi:type="dcterms:W3CDTF">2019-04-12T11:26:00Z</dcterms:created>
  <dcterms:modified xsi:type="dcterms:W3CDTF">2022-05-11T06:10:21Z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1033-10.2.0.6020</vt:lpwstr>
  </property>
</Properties>
</file>