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77" r:id="rId2"/>
    <p:sldId id="278" r:id="rId3"/>
    <p:sldId id="279" r:id="rId4"/>
    <p:sldId id="281" r:id="rId5"/>
    <p:sldId id="282" r:id="rId6"/>
    <p:sldId id="283" r:id="rId7"/>
    <p:sldId id="284" r:id="rId8"/>
    <p:sldId id="280"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o Pata" initials="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74D"/>
    <a:srgbClr val="993042"/>
    <a:srgbClr val="79831E"/>
    <a:srgbClr val="00305D"/>
    <a:srgbClr val="019640"/>
    <a:srgbClr val="81144E"/>
    <a:srgbClr val="1B4F26"/>
    <a:srgbClr val="9C0405"/>
    <a:srgbClr val="EFF2F3"/>
    <a:srgbClr val="BFCA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4507"/>
  </p:normalViewPr>
  <p:slideViewPr>
    <p:cSldViewPr snapToGrid="0" snapToObjects="1">
      <p:cViewPr varScale="1">
        <p:scale>
          <a:sx n="149" d="100"/>
          <a:sy n="149" d="100"/>
        </p:scale>
        <p:origin x="102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04EBA3-3934-524E-8A73-AFE6F14643AF}" type="datetimeFigureOut">
              <a:rPr lang="it-IT" smtClean="0"/>
              <a:t>11/05/22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E49C6E-BA8E-8143-B34B-86127B909F66}" type="slidenum">
              <a:rPr lang="it-IT" smtClean="0"/>
              <a:t>‹N›</a:t>
            </a:fld>
            <a:endParaRPr lang="it-IT"/>
          </a:p>
        </p:txBody>
      </p:sp>
    </p:spTree>
    <p:extLst>
      <p:ext uri="{BB962C8B-B14F-4D97-AF65-F5344CB8AC3E}">
        <p14:creationId xmlns:p14="http://schemas.microsoft.com/office/powerpoint/2010/main" val="70543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apositiva titolo">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5483" y="1823455"/>
            <a:ext cx="7796720" cy="401934"/>
          </a:xfrm>
        </p:spPr>
        <p:txBody>
          <a:bodyPr>
            <a:noAutofit/>
          </a:bodyPr>
          <a:lstStyle>
            <a:lvl1pPr marL="0" indent="0" algn="ctr">
              <a:buNone/>
              <a:defRPr sz="240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pic>
        <p:nvPicPr>
          <p:cNvPr id="10" name="Immagine 9">
            <a:extLst>
              <a:ext uri="{FF2B5EF4-FFF2-40B4-BE49-F238E27FC236}">
                <a16:creationId xmlns:a16="http://schemas.microsoft.com/office/drawing/2014/main" id="{3E78409E-7BD8-F06B-BBCA-CFE45BFA2A5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4579"/>
          <a:stretch/>
        </p:blipFill>
        <p:spPr>
          <a:xfrm>
            <a:off x="4053833" y="4872075"/>
            <a:ext cx="1036335" cy="215444"/>
          </a:xfrm>
          <a:prstGeom prst="rect">
            <a:avLst/>
          </a:prstGeom>
        </p:spPr>
      </p:pic>
      <p:sp>
        <p:nvSpPr>
          <p:cNvPr id="16" name="Rettangolo 15">
            <a:extLst>
              <a:ext uri="{FF2B5EF4-FFF2-40B4-BE49-F238E27FC236}">
                <a16:creationId xmlns:a16="http://schemas.microsoft.com/office/drawing/2014/main" id="{6B2A4B87-BF52-7041-90E1-46E87F10631E}"/>
              </a:ext>
            </a:extLst>
          </p:cNvPr>
          <p:cNvSpPr/>
          <p:nvPr userDrawn="1"/>
        </p:nvSpPr>
        <p:spPr>
          <a:xfrm>
            <a:off x="4053833" y="4722130"/>
            <a:ext cx="1036335" cy="215444"/>
          </a:xfrm>
          <a:prstGeom prst="rect">
            <a:avLst/>
          </a:prstGeom>
        </p:spPr>
        <p:txBody>
          <a:bodyPr wrap="square">
            <a:spAutoFit/>
          </a:bodyPr>
          <a:lstStyle/>
          <a:p>
            <a:pPr marL="7938" indent="0" algn="ctr">
              <a:tabLst/>
            </a:pPr>
            <a:r>
              <a:rPr lang="it-IT" sz="800" dirty="0">
                <a:solidFill>
                  <a:schemeClr val="tx1"/>
                </a:solidFill>
              </a:rPr>
              <a:t>Powered by</a:t>
            </a:r>
          </a:p>
        </p:txBody>
      </p:sp>
      <p:sp>
        <p:nvSpPr>
          <p:cNvPr id="9" name="Rettangolo 8">
            <a:extLst>
              <a:ext uri="{FF2B5EF4-FFF2-40B4-BE49-F238E27FC236}">
                <a16:creationId xmlns:a16="http://schemas.microsoft.com/office/drawing/2014/main" id="{60367DFA-E376-FF93-07AC-7B6278CCB071}"/>
              </a:ext>
            </a:extLst>
          </p:cNvPr>
          <p:cNvSpPr/>
          <p:nvPr userDrawn="1"/>
        </p:nvSpPr>
        <p:spPr>
          <a:xfrm>
            <a:off x="0" y="162785"/>
            <a:ext cx="5868000" cy="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0">
            <a:extLst>
              <a:ext uri="{FF2B5EF4-FFF2-40B4-BE49-F238E27FC236}">
                <a16:creationId xmlns:a16="http://schemas.microsoft.com/office/drawing/2014/main" id="{4F7F7E5E-AF96-11BB-B3E5-96BF05A969C4}"/>
              </a:ext>
            </a:extLst>
          </p:cNvPr>
          <p:cNvPicPr>
            <a:picLocks noChangeAspect="1"/>
          </p:cNvPicPr>
          <p:nvPr userDrawn="1"/>
        </p:nvPicPr>
        <p:blipFill>
          <a:blip r:embed="rId3"/>
          <a:stretch>
            <a:fillRect/>
          </a:stretch>
        </p:blipFill>
        <p:spPr>
          <a:xfrm>
            <a:off x="-66811" y="0"/>
            <a:ext cx="2807659" cy="2225389"/>
          </a:xfrm>
          <a:prstGeom prst="rect">
            <a:avLst/>
          </a:prstGeom>
        </p:spPr>
      </p:pic>
      <p:pic>
        <p:nvPicPr>
          <p:cNvPr id="13" name="Immagine 12">
            <a:extLst>
              <a:ext uri="{FF2B5EF4-FFF2-40B4-BE49-F238E27FC236}">
                <a16:creationId xmlns:a16="http://schemas.microsoft.com/office/drawing/2014/main" id="{1253296B-09DD-FE43-D682-F044D676AC5C}"/>
              </a:ext>
            </a:extLst>
          </p:cNvPr>
          <p:cNvPicPr>
            <a:picLocks noChangeAspect="1"/>
          </p:cNvPicPr>
          <p:nvPr userDrawn="1"/>
        </p:nvPicPr>
        <p:blipFill rotWithShape="1">
          <a:blip r:embed="rId4"/>
          <a:srcRect l="5242"/>
          <a:stretch/>
        </p:blipFill>
        <p:spPr>
          <a:xfrm>
            <a:off x="6074797" y="-7949"/>
            <a:ext cx="3069203" cy="1789585"/>
          </a:xfrm>
          <a:prstGeom prst="rect">
            <a:avLst/>
          </a:prstGeom>
        </p:spPr>
      </p:pic>
      <p:pic>
        <p:nvPicPr>
          <p:cNvPr id="8" name="Immagine 7">
            <a:extLst>
              <a:ext uri="{FF2B5EF4-FFF2-40B4-BE49-F238E27FC236}">
                <a16:creationId xmlns:a16="http://schemas.microsoft.com/office/drawing/2014/main" id="{F7FF127D-AE04-6478-8E7E-F04E16FCC8BF}"/>
              </a:ext>
            </a:extLst>
          </p:cNvPr>
          <p:cNvPicPr>
            <a:picLocks noChangeAspect="1"/>
          </p:cNvPicPr>
          <p:nvPr userDrawn="1"/>
        </p:nvPicPr>
        <p:blipFill rotWithShape="1">
          <a:blip r:embed="rId5">
            <a:alphaModFix/>
          </a:blip>
          <a:srcRect l="2122" t="18132" r="21791" b="28533"/>
          <a:stretch/>
        </p:blipFill>
        <p:spPr>
          <a:xfrm>
            <a:off x="635791" y="615606"/>
            <a:ext cx="2910491" cy="425629"/>
          </a:xfrm>
          <a:prstGeom prst="rect">
            <a:avLst/>
          </a:prstGeom>
        </p:spPr>
      </p:pic>
    </p:spTree>
    <p:extLst>
      <p:ext uri="{BB962C8B-B14F-4D97-AF65-F5344CB8AC3E}">
        <p14:creationId xmlns:p14="http://schemas.microsoft.com/office/powerpoint/2010/main" val="111094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bg>
      <p:bgPr>
        <a:solidFill>
          <a:schemeClr val="bg1"/>
        </a:solidFill>
        <a:effectLst/>
      </p:bgPr>
    </p:bg>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14F33D4E-1820-2246-AC82-671A324953CF}"/>
              </a:ext>
            </a:extLst>
          </p:cNvPr>
          <p:cNvSpPr txBox="1"/>
          <p:nvPr userDrawn="1"/>
        </p:nvSpPr>
        <p:spPr>
          <a:xfrm>
            <a:off x="3989148" y="3600692"/>
            <a:ext cx="1165704" cy="400110"/>
          </a:xfrm>
          <a:prstGeom prst="rect">
            <a:avLst/>
          </a:prstGeom>
          <a:noFill/>
        </p:spPr>
        <p:txBody>
          <a:bodyPr wrap="none" rtlCol="0">
            <a:spAutoFit/>
          </a:bodyPr>
          <a:lstStyle/>
          <a:p>
            <a:pPr algn="ctr"/>
            <a:r>
              <a:rPr lang="it-IT" sz="2000" b="1" dirty="0">
                <a:solidFill>
                  <a:srgbClr val="9B074D"/>
                </a:solidFill>
              </a:rPr>
              <a:t>SLIDE KIT</a:t>
            </a:r>
          </a:p>
        </p:txBody>
      </p:sp>
      <p:sp>
        <p:nvSpPr>
          <p:cNvPr id="12" name="Rettangolo 11">
            <a:extLst>
              <a:ext uri="{FF2B5EF4-FFF2-40B4-BE49-F238E27FC236}">
                <a16:creationId xmlns:a16="http://schemas.microsoft.com/office/drawing/2014/main" id="{3DD0972F-B25B-7B41-9933-F2ACA11781AC}"/>
              </a:ext>
            </a:extLst>
          </p:cNvPr>
          <p:cNvSpPr/>
          <p:nvPr userDrawn="1"/>
        </p:nvSpPr>
        <p:spPr>
          <a:xfrm>
            <a:off x="0" y="4711673"/>
            <a:ext cx="9144000" cy="431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UN’INIZIATIVA DI AGGIORNAMENTO SCIENTIFICO RESO POSSIBILE GRAZIE AL CONTRIBUTO NON CONDIZIONANTE</a:t>
            </a:r>
          </a:p>
        </p:txBody>
      </p:sp>
      <p:pic>
        <p:nvPicPr>
          <p:cNvPr id="13" name="Immagine 12">
            <a:extLst>
              <a:ext uri="{FF2B5EF4-FFF2-40B4-BE49-F238E27FC236}">
                <a16:creationId xmlns:a16="http://schemas.microsoft.com/office/drawing/2014/main" id="{BB919222-A1F5-1048-A87C-41692A1BAC1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19354" y="4756935"/>
            <a:ext cx="1428750" cy="355600"/>
          </a:xfrm>
          <a:prstGeom prst="rect">
            <a:avLst/>
          </a:prstGeom>
        </p:spPr>
      </p:pic>
      <p:sp>
        <p:nvSpPr>
          <p:cNvPr id="14" name="Rettangolo 13">
            <a:extLst>
              <a:ext uri="{FF2B5EF4-FFF2-40B4-BE49-F238E27FC236}">
                <a16:creationId xmlns:a16="http://schemas.microsoft.com/office/drawing/2014/main" id="{2BD009E0-D265-0B4B-8FCA-D4EF994EB27B}"/>
              </a:ext>
            </a:extLst>
          </p:cNvPr>
          <p:cNvSpPr/>
          <p:nvPr userDrawn="1"/>
        </p:nvSpPr>
        <p:spPr>
          <a:xfrm>
            <a:off x="12518" y="4743389"/>
            <a:ext cx="4572000" cy="369332"/>
          </a:xfrm>
          <a:prstGeom prst="rect">
            <a:avLst/>
          </a:prstGeom>
        </p:spPr>
        <p:txBody>
          <a:bodyPr>
            <a:spAutoFit/>
          </a:bodyPr>
          <a:lstStyle/>
          <a:p>
            <a:pPr algn="r"/>
            <a:r>
              <a:rPr lang="it-IT" sz="900" dirty="0">
                <a:latin typeface="Calibri" panose="020F0502020204030204" pitchFamily="34" charset="0"/>
                <a:ea typeface="Cambria" panose="02040503050406030204" pitchFamily="18" charset="0"/>
                <a:cs typeface="Calibri" panose="020F0502020204030204" pitchFamily="34" charset="0"/>
              </a:rPr>
              <a:t>UN’INIZIATIVA DI AGGIORNAMENTO SCIENTIFICO RESA POSSIBILE</a:t>
            </a:r>
            <a:br>
              <a:rPr lang="it-IT" sz="900" dirty="0">
                <a:latin typeface="Calibri" panose="020F0502020204030204" pitchFamily="34" charset="0"/>
                <a:ea typeface="Cambria" panose="02040503050406030204" pitchFamily="18" charset="0"/>
                <a:cs typeface="Calibri" panose="020F0502020204030204" pitchFamily="34" charset="0"/>
              </a:rPr>
            </a:br>
            <a:r>
              <a:rPr lang="it-IT" sz="900" dirty="0">
                <a:latin typeface="Calibri" panose="020F0502020204030204" pitchFamily="34" charset="0"/>
                <a:ea typeface="Cambria" panose="02040503050406030204" pitchFamily="18" charset="0"/>
                <a:cs typeface="Calibri" panose="020F0502020204030204" pitchFamily="34" charset="0"/>
              </a:rPr>
              <a:t>GRAZIE AL CONTRIBUTO NON CONDIZIONANTE</a:t>
            </a:r>
            <a:endParaRPr lang="it-IT" sz="900" dirty="0">
              <a:effectLst/>
              <a:latin typeface="Calibri" panose="020F0502020204030204" pitchFamily="34" charset="0"/>
              <a:ea typeface="Cambria" panose="020405030504060302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3B7844EB-C56B-D69E-254C-B5CEC546BC2C}"/>
              </a:ext>
            </a:extLst>
          </p:cNvPr>
          <p:cNvSpPr/>
          <p:nvPr userDrawn="1"/>
        </p:nvSpPr>
        <p:spPr>
          <a:xfrm>
            <a:off x="-11152" y="326814"/>
            <a:ext cx="9166304" cy="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id="{2315CBC5-DA6B-9F78-4BBE-6D4917DA936D}"/>
              </a:ext>
            </a:extLst>
          </p:cNvPr>
          <p:cNvSpPr/>
          <p:nvPr userDrawn="1"/>
        </p:nvSpPr>
        <p:spPr>
          <a:xfrm>
            <a:off x="0" y="4556838"/>
            <a:ext cx="9166304" cy="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82691BB6-737E-5F53-0FBF-AC90DB26C371}"/>
              </a:ext>
            </a:extLst>
          </p:cNvPr>
          <p:cNvPicPr>
            <a:picLocks noChangeAspect="1"/>
          </p:cNvPicPr>
          <p:nvPr userDrawn="1"/>
        </p:nvPicPr>
        <p:blipFill>
          <a:blip r:embed="rId3"/>
          <a:stretch>
            <a:fillRect/>
          </a:stretch>
        </p:blipFill>
        <p:spPr>
          <a:xfrm>
            <a:off x="-11152" y="-15632"/>
            <a:ext cx="4470400" cy="3543300"/>
          </a:xfrm>
          <a:prstGeom prst="rect">
            <a:avLst/>
          </a:prstGeom>
        </p:spPr>
      </p:pic>
      <p:pic>
        <p:nvPicPr>
          <p:cNvPr id="5" name="Immagine 4">
            <a:extLst>
              <a:ext uri="{FF2B5EF4-FFF2-40B4-BE49-F238E27FC236}">
                <a16:creationId xmlns:a16="http://schemas.microsoft.com/office/drawing/2014/main" id="{4474B305-721A-0A1D-635E-E7D2B4BE4E33}"/>
              </a:ext>
            </a:extLst>
          </p:cNvPr>
          <p:cNvPicPr>
            <a:picLocks noChangeAspect="1"/>
          </p:cNvPicPr>
          <p:nvPr userDrawn="1"/>
        </p:nvPicPr>
        <p:blipFill>
          <a:blip r:embed="rId4"/>
          <a:stretch>
            <a:fillRect/>
          </a:stretch>
        </p:blipFill>
        <p:spPr>
          <a:xfrm>
            <a:off x="5896791" y="53735"/>
            <a:ext cx="3239001" cy="1789585"/>
          </a:xfrm>
          <a:prstGeom prst="rect">
            <a:avLst/>
          </a:prstGeom>
        </p:spPr>
      </p:pic>
      <p:pic>
        <p:nvPicPr>
          <p:cNvPr id="7" name="Immagine 6">
            <a:extLst>
              <a:ext uri="{FF2B5EF4-FFF2-40B4-BE49-F238E27FC236}">
                <a16:creationId xmlns:a16="http://schemas.microsoft.com/office/drawing/2014/main" id="{AC1060F7-A337-B31A-95E2-228E7E1C46E3}"/>
              </a:ext>
            </a:extLst>
          </p:cNvPr>
          <p:cNvPicPr>
            <a:picLocks noChangeAspect="1"/>
          </p:cNvPicPr>
          <p:nvPr userDrawn="1"/>
        </p:nvPicPr>
        <p:blipFill rotWithShape="1">
          <a:blip r:embed="rId5">
            <a:alphaModFix/>
          </a:blip>
          <a:srcRect l="2122" t="18132" r="21791" b="9980"/>
          <a:stretch/>
        </p:blipFill>
        <p:spPr>
          <a:xfrm>
            <a:off x="1592611" y="1888582"/>
            <a:ext cx="6957392" cy="1371381"/>
          </a:xfrm>
          <a:prstGeom prst="rect">
            <a:avLst/>
          </a:prstGeom>
        </p:spPr>
      </p:pic>
      <p:pic>
        <p:nvPicPr>
          <p:cNvPr id="16" name="Immagine 15">
            <a:extLst>
              <a:ext uri="{FF2B5EF4-FFF2-40B4-BE49-F238E27FC236}">
                <a16:creationId xmlns:a16="http://schemas.microsoft.com/office/drawing/2014/main" id="{C6E539F3-7187-C420-A312-EFCFB0837EED}"/>
              </a:ext>
            </a:extLst>
          </p:cNvPr>
          <p:cNvPicPr>
            <a:picLocks noChangeAspect="1"/>
          </p:cNvPicPr>
          <p:nvPr userDrawn="1"/>
        </p:nvPicPr>
        <p:blipFill>
          <a:blip r:embed="rId6"/>
          <a:stretch>
            <a:fillRect/>
          </a:stretch>
        </p:blipFill>
        <p:spPr>
          <a:xfrm>
            <a:off x="7663726" y="3023596"/>
            <a:ext cx="1480274" cy="222500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69218"/>
            <a:ext cx="7886700" cy="3263505"/>
          </a:xfrm>
        </p:spPr>
        <p:txBody>
          <a:bodyPr/>
          <a:lstStyle>
            <a:lvl1pPr marL="171450" indent="-171450">
              <a:buClr>
                <a:srgbClr val="9B074D"/>
              </a:buClr>
              <a:buFont typeface="Arial" panose="020B0604020202020204" pitchFamily="34" charset="0"/>
              <a:buChar char="•"/>
              <a:defRPr sz="2000">
                <a:latin typeface="Calibri" panose="020F0502020204030204" pitchFamily="34" charset="0"/>
                <a:cs typeface="Calibri" panose="020F0502020204030204" pitchFamily="34" charset="0"/>
              </a:defRPr>
            </a:lvl1pPr>
            <a:lvl2pPr marL="514350" indent="-171450">
              <a:buClr>
                <a:srgbClr val="9B074D"/>
              </a:buClr>
              <a:buFont typeface="Arial" panose="020B0604020202020204" pitchFamily="34" charset="0"/>
              <a:buChar char="•"/>
              <a:defRPr sz="1700">
                <a:latin typeface="Calibri" panose="020F0502020204030204" pitchFamily="34" charset="0"/>
                <a:cs typeface="Calibri" panose="020F0502020204030204" pitchFamily="34" charset="0"/>
              </a:defRPr>
            </a:lvl2pPr>
            <a:lvl3pPr marL="857250" indent="-171450">
              <a:buClr>
                <a:srgbClr val="9B074D"/>
              </a:buClr>
              <a:buFont typeface="Arial" panose="020B0604020202020204" pitchFamily="34" charset="0"/>
              <a:buChar char="•"/>
              <a:defRPr sz="1400">
                <a:latin typeface="Calibri" panose="020F0502020204030204" pitchFamily="34" charset="0"/>
                <a:cs typeface="Calibri" panose="020F0502020204030204" pitchFamily="34" charset="0"/>
              </a:defRPr>
            </a:lvl3pPr>
            <a:lvl4pPr marL="1200150" indent="-171450">
              <a:buClr>
                <a:srgbClr val="9B074D"/>
              </a:buClr>
              <a:buFont typeface="Arial" panose="020B0604020202020204" pitchFamily="34" charset="0"/>
              <a:buChar char="•"/>
              <a:defRPr sz="1100">
                <a:latin typeface="Calibri" panose="020F0502020204030204" pitchFamily="34" charset="0"/>
                <a:cs typeface="Calibri" panose="020F0502020204030204" pitchFamily="34" charset="0"/>
              </a:defRPr>
            </a:lvl4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a:t>
            </a:r>
            <a:r>
              <a:rPr lang="it-IT" dirty="0" err="1"/>
              <a:t>livell</a:t>
            </a:r>
            <a:endParaRPr lang="it-IT" dirty="0"/>
          </a:p>
        </p:txBody>
      </p:sp>
      <p:sp>
        <p:nvSpPr>
          <p:cNvPr id="2" name="Title 1"/>
          <p:cNvSpPr>
            <a:spLocks noGrp="1"/>
          </p:cNvSpPr>
          <p:nvPr>
            <p:ph type="title"/>
          </p:nvPr>
        </p:nvSpPr>
        <p:spPr>
          <a:xfrm>
            <a:off x="628650" y="431266"/>
            <a:ext cx="7886700" cy="757239"/>
          </a:xfrm>
        </p:spPr>
        <p:txBody>
          <a:bodyPr/>
          <a:lstStyle>
            <a:lvl1pPr>
              <a:defRPr>
                <a:latin typeface="Calibri" panose="020F0502020204030204" pitchFamily="34" charset="0"/>
                <a:cs typeface="Calibri" panose="020F0502020204030204" pitchFamily="34" charset="0"/>
              </a:defRPr>
            </a:lvl1pPr>
          </a:lstStyle>
          <a:p>
            <a:r>
              <a:rPr lang="it-IT" dirty="0"/>
              <a:t>Fare clic per modificare lo stile del titolo dello schema</a:t>
            </a:r>
            <a:endParaRPr lang="en-US" dirty="0"/>
          </a:p>
        </p:txBody>
      </p:sp>
      <p:pic>
        <p:nvPicPr>
          <p:cNvPr id="22" name="Immagine 21">
            <a:extLst>
              <a:ext uri="{FF2B5EF4-FFF2-40B4-BE49-F238E27FC236}">
                <a16:creationId xmlns:a16="http://schemas.microsoft.com/office/drawing/2014/main" id="{A25DD1E9-603A-F244-BDF0-DB9FE56531D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4579"/>
          <a:stretch/>
        </p:blipFill>
        <p:spPr>
          <a:xfrm>
            <a:off x="4540196" y="4927732"/>
            <a:ext cx="865841" cy="180000"/>
          </a:xfrm>
          <a:prstGeom prst="rect">
            <a:avLst/>
          </a:prstGeom>
        </p:spPr>
      </p:pic>
      <p:sp>
        <p:nvSpPr>
          <p:cNvPr id="23" name="Rettangolo 22">
            <a:extLst>
              <a:ext uri="{FF2B5EF4-FFF2-40B4-BE49-F238E27FC236}">
                <a16:creationId xmlns:a16="http://schemas.microsoft.com/office/drawing/2014/main" id="{2305A19E-AB4B-374B-B09E-7E1FD05D3999}"/>
              </a:ext>
            </a:extLst>
          </p:cNvPr>
          <p:cNvSpPr/>
          <p:nvPr userDrawn="1"/>
        </p:nvSpPr>
        <p:spPr>
          <a:xfrm>
            <a:off x="3554519" y="4927847"/>
            <a:ext cx="1036335" cy="215444"/>
          </a:xfrm>
          <a:prstGeom prst="rect">
            <a:avLst/>
          </a:prstGeom>
        </p:spPr>
        <p:txBody>
          <a:bodyPr wrap="square">
            <a:spAutoFit/>
          </a:bodyPr>
          <a:lstStyle/>
          <a:p>
            <a:pPr marL="7938" indent="0" algn="r">
              <a:tabLst/>
            </a:pPr>
            <a:r>
              <a:rPr lang="it-IT" sz="800" dirty="0">
                <a:solidFill>
                  <a:schemeClr val="tx1"/>
                </a:solidFill>
              </a:rPr>
              <a:t>Powered by</a:t>
            </a:r>
          </a:p>
        </p:txBody>
      </p:sp>
      <p:sp>
        <p:nvSpPr>
          <p:cNvPr id="10" name="Rettangolo 9">
            <a:extLst>
              <a:ext uri="{FF2B5EF4-FFF2-40B4-BE49-F238E27FC236}">
                <a16:creationId xmlns:a16="http://schemas.microsoft.com/office/drawing/2014/main" id="{41ABE053-C8A0-906D-C614-F754365CB7B4}"/>
              </a:ext>
            </a:extLst>
          </p:cNvPr>
          <p:cNvSpPr/>
          <p:nvPr userDrawn="1"/>
        </p:nvSpPr>
        <p:spPr>
          <a:xfrm>
            <a:off x="0" y="59420"/>
            <a:ext cx="7128000" cy="1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72E4075D-D53B-A29B-487E-95F027904C5F}"/>
              </a:ext>
            </a:extLst>
          </p:cNvPr>
          <p:cNvPicPr>
            <a:picLocks noChangeAspect="1"/>
          </p:cNvPicPr>
          <p:nvPr userDrawn="1"/>
        </p:nvPicPr>
        <p:blipFill>
          <a:blip r:embed="rId3"/>
          <a:stretch>
            <a:fillRect/>
          </a:stretch>
        </p:blipFill>
        <p:spPr>
          <a:xfrm>
            <a:off x="0" y="3"/>
            <a:ext cx="1426484" cy="1130651"/>
          </a:xfrm>
          <a:prstGeom prst="rect">
            <a:avLst/>
          </a:prstGeom>
        </p:spPr>
      </p:pic>
      <p:pic>
        <p:nvPicPr>
          <p:cNvPr id="13" name="Immagine 12">
            <a:extLst>
              <a:ext uri="{FF2B5EF4-FFF2-40B4-BE49-F238E27FC236}">
                <a16:creationId xmlns:a16="http://schemas.microsoft.com/office/drawing/2014/main" id="{9E1C31AF-C3D6-54CC-494E-380443589D79}"/>
              </a:ext>
            </a:extLst>
          </p:cNvPr>
          <p:cNvPicPr>
            <a:picLocks noChangeAspect="1"/>
          </p:cNvPicPr>
          <p:nvPr userDrawn="1"/>
        </p:nvPicPr>
        <p:blipFill rotWithShape="1">
          <a:blip r:embed="rId4">
            <a:alphaModFix/>
          </a:blip>
          <a:srcRect l="2122" t="18132" r="21791" b="28533"/>
          <a:stretch/>
        </p:blipFill>
        <p:spPr>
          <a:xfrm>
            <a:off x="7199374" y="23990"/>
            <a:ext cx="1419343" cy="20756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a titolo">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75145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p:txBody>
      </p:sp>
      <p:sp>
        <p:nvSpPr>
          <p:cNvPr id="2" name="Title Placeholder 1"/>
          <p:cNvSpPr>
            <a:spLocks noGrp="1"/>
          </p:cNvSpPr>
          <p:nvPr>
            <p:ph type="title"/>
          </p:nvPr>
        </p:nvSpPr>
        <p:spPr>
          <a:xfrm>
            <a:off x="628650" y="510776"/>
            <a:ext cx="7886700" cy="757239"/>
          </a:xfrm>
          <a:prstGeom prst="rect">
            <a:avLst/>
          </a:prstGeom>
        </p:spPr>
        <p:txBody>
          <a:bodyPr vert="horz" lIns="91440" tIns="45720" rIns="91440" bIns="45720" rtlCol="0" anchor="ctr">
            <a:noAutofit/>
          </a:bodyPr>
          <a:lstStyle/>
          <a:p>
            <a:r>
              <a:rPr lang="it-IT" dirty="0"/>
              <a:t>Fare clic per modificare lo stile del titolo dello schema</a:t>
            </a:r>
            <a:endParaRPr lang="en-US" dirty="0"/>
          </a:p>
        </p:txBody>
      </p:sp>
    </p:spTree>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5" r:id="rId4"/>
    <p:sldLayoutId id="2147483656" r:id="rId5"/>
  </p:sldLayoutIdLst>
  <p:txStyles>
    <p:titleStyle>
      <a:lvl1pPr algn="l" defTabSz="685800" rtl="0" eaLnBrk="1" latinLnBrk="0" hangingPunct="1">
        <a:lnSpc>
          <a:spcPct val="90000"/>
        </a:lnSpc>
        <a:spcBef>
          <a:spcPct val="0"/>
        </a:spcBef>
        <a:buNone/>
        <a:defRPr sz="24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100000"/>
        </a:lnSpc>
        <a:spcBef>
          <a:spcPts val="750"/>
        </a:spcBef>
        <a:buClr>
          <a:srgbClr val="0376AF"/>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100000"/>
        </a:lnSpc>
        <a:spcBef>
          <a:spcPts val="375"/>
        </a:spcBef>
        <a:buClr>
          <a:srgbClr val="0376AF"/>
        </a:buClr>
        <a:buFont typeface="Wingdings" pitchFamily="2" charset="2"/>
        <a:buChar char="§"/>
        <a:defRPr sz="17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100000"/>
        </a:lnSpc>
        <a:spcBef>
          <a:spcPts val="375"/>
        </a:spcBef>
        <a:buClr>
          <a:srgbClr val="0376AF"/>
        </a:buClr>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clinicaltrials.gov/ct2/show/NCT0352911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1800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a:extLst>
              <a:ext uri="{FF2B5EF4-FFF2-40B4-BE49-F238E27FC236}">
                <a16:creationId xmlns:a16="http://schemas.microsoft.com/office/drawing/2014/main" id="{44640575-55EE-6602-D1DB-C29AE575D50D}"/>
              </a:ext>
            </a:extLst>
          </p:cNvPr>
          <p:cNvSpPr>
            <a:spLocks noGrp="1"/>
          </p:cNvSpPr>
          <p:nvPr>
            <p:ph type="subTitle" idx="1"/>
          </p:nvPr>
        </p:nvSpPr>
        <p:spPr>
          <a:xfrm>
            <a:off x="826256" y="1171787"/>
            <a:ext cx="7491489" cy="2129892"/>
          </a:xfrm>
        </p:spPr>
        <p:txBody>
          <a:bodyPr/>
          <a:lstStyle/>
          <a:p>
            <a:r>
              <a:rPr lang="it-IT" sz="2700" dirty="0"/>
              <a:t>Esiti riferiti dal paziente in DESTINY-Breast03,</a:t>
            </a:r>
            <a:br>
              <a:rPr lang="it-IT" sz="2700" dirty="0"/>
            </a:br>
            <a:r>
              <a:rPr lang="it-IT" sz="2700" dirty="0"/>
              <a:t>uno studio randomizzato di fase III</a:t>
            </a:r>
            <a:br>
              <a:rPr lang="it-IT" sz="2700" dirty="0"/>
            </a:br>
            <a:r>
              <a:rPr lang="it-IT" sz="2700" dirty="0"/>
              <a:t>su trastuzumab deruxtecan</a:t>
            </a:r>
            <a:br>
              <a:rPr lang="it-IT" sz="2700" dirty="0"/>
            </a:br>
            <a:r>
              <a:rPr lang="it-IT" sz="2700" dirty="0"/>
              <a:t>rispetto a trastuzumab emtansine in pazienti</a:t>
            </a:r>
            <a:br>
              <a:rPr lang="it-IT" sz="2700" dirty="0"/>
            </a:br>
            <a:r>
              <a:rPr lang="it-IT" sz="2700" dirty="0"/>
              <a:t>con carcinoma mammario metastatico HER2+</a:t>
            </a:r>
          </a:p>
        </p:txBody>
      </p:sp>
      <p:sp>
        <p:nvSpPr>
          <p:cNvPr id="3" name="Sottotitolo 1">
            <a:extLst>
              <a:ext uri="{FF2B5EF4-FFF2-40B4-BE49-F238E27FC236}">
                <a16:creationId xmlns:a16="http://schemas.microsoft.com/office/drawing/2014/main" id="{E944941B-C529-5F02-7D1D-63DDB3C53BBD}"/>
              </a:ext>
            </a:extLst>
          </p:cNvPr>
          <p:cNvSpPr txBox="1">
            <a:spLocks/>
          </p:cNvSpPr>
          <p:nvPr/>
        </p:nvSpPr>
        <p:spPr>
          <a:xfrm>
            <a:off x="585895" y="3471012"/>
            <a:ext cx="7972213" cy="748295"/>
          </a:xfrm>
          <a:prstGeom prst="rect">
            <a:avLst/>
          </a:prstGeom>
        </p:spPr>
        <p:txBody>
          <a:bodyPr vert="horz" lIns="91440" tIns="45720" rIns="91440" bIns="45720" rtlCol="0">
            <a:noAutofit/>
          </a:bodyPr>
          <a:lstStyle>
            <a:lvl1pPr marL="0" indent="0" algn="ctr" defTabSz="685800" rtl="0" eaLnBrk="1" latinLnBrk="0" hangingPunct="1">
              <a:lnSpc>
                <a:spcPct val="100000"/>
              </a:lnSpc>
              <a:spcBef>
                <a:spcPts val="750"/>
              </a:spcBef>
              <a:buClr>
                <a:srgbClr val="0376AF"/>
              </a:buClr>
              <a:buFont typeface="Wingdings" pitchFamily="2" charset="2"/>
              <a:buNone/>
              <a:defRPr sz="2400" kern="1200">
                <a:solidFill>
                  <a:schemeClr val="tx1"/>
                </a:solidFill>
                <a:latin typeface="Calibri" panose="020F0502020204030204" pitchFamily="34" charset="0"/>
                <a:ea typeface="+mn-ea"/>
                <a:cs typeface="Calibri" panose="020F0502020204030204" pitchFamily="34" charset="0"/>
              </a:defRPr>
            </a:lvl1pPr>
            <a:lvl2pPr marL="342900" indent="0" algn="ctr" defTabSz="685800" rtl="0" eaLnBrk="1" latinLnBrk="0" hangingPunct="1">
              <a:lnSpc>
                <a:spcPct val="100000"/>
              </a:lnSpc>
              <a:spcBef>
                <a:spcPts val="375"/>
              </a:spcBef>
              <a:buClr>
                <a:srgbClr val="0376AF"/>
              </a:buClr>
              <a:buFont typeface="Wingdings" pitchFamily="2" charset="2"/>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100000"/>
              </a:lnSpc>
              <a:spcBef>
                <a:spcPts val="375"/>
              </a:spcBef>
              <a:buClr>
                <a:srgbClr val="0376AF"/>
              </a:buClr>
              <a:buFont typeface="Wingdings" pitchFamily="2" charset="2"/>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spcBef>
                <a:spcPts val="0"/>
              </a:spcBef>
            </a:pPr>
            <a:r>
              <a:rPr lang="it-IT" sz="2000" dirty="0"/>
              <a:t>Presentato da: </a:t>
            </a:r>
            <a:r>
              <a:rPr lang="it-IT"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 Curigliano</a:t>
            </a:r>
            <a:r>
              <a:rPr lang="it-IT" sz="2000" dirty="0"/>
              <a:t>*, et al.</a:t>
            </a:r>
          </a:p>
          <a:p>
            <a:pPr>
              <a:spcBef>
                <a:spcPts val="0"/>
              </a:spcBef>
            </a:pP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*Dip. di Oncologia ed Ematooncologia, Università di Milano, Istituto Europeo di Oncologia IRCCS, Milano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849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Messaggi chiave</a:t>
            </a:r>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DESTINY-Breast03 è uno studio di fase III che ha confrontato </a:t>
            </a:r>
            <a:r>
              <a:rPr lang="it-IT" sz="1800" dirty="0">
                <a:effectLst/>
                <a:latin typeface="Calibri" panose="020F0502020204030204" pitchFamily="34" charset="0"/>
                <a:ea typeface="Calibri" panose="020F0502020204030204" pitchFamily="34" charset="0"/>
                <a:cs typeface="Calibri" panose="020F0502020204030204" pitchFamily="34" charset="0"/>
              </a:rPr>
              <a:t>trastuzumab deruxtecan rispetto a trastuzumab emtansine nel carcinoma mammario metastatico HER2+.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Times New Roman" panose="02020603050405020304" pitchFamily="18" charset="0"/>
              </a:rPr>
              <a:t>Rispetto a </a:t>
            </a:r>
            <a:r>
              <a:rPr lang="it-IT" sz="1800" dirty="0">
                <a:effectLst/>
                <a:latin typeface="Calibri" panose="020F0502020204030204" pitchFamily="34" charset="0"/>
                <a:ea typeface="Calibri" panose="020F0502020204030204" pitchFamily="34" charset="0"/>
                <a:cs typeface="Calibri" panose="020F0502020204030204" pitchFamily="34" charset="0"/>
              </a:rPr>
              <a:t>trastuzumab emtansine, trastuzumab deruxtecan si è associato a tempi al deterioramento definitivo più lunghi per tutti gli endpoint di esito riferito dal paziente analizzati.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Calibri" panose="020F0502020204030204" pitchFamily="34" charset="0"/>
              </a:rPr>
              <a:t>Il farmaco ha inoltre prolungato la mediana del tempo al primo ricovero.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Times New Roman" panose="02020603050405020304" pitchFamily="18" charset="0"/>
              </a:rPr>
              <a:t>Insieme ai dati di efficacia e sicurezza già noti, i risultati della presente analisi supportano il beneficio di </a:t>
            </a:r>
            <a:r>
              <a:rPr lang="it-IT" sz="1800" dirty="0">
                <a:effectLst/>
                <a:latin typeface="Calibri" panose="020F0502020204030204" pitchFamily="34" charset="0"/>
                <a:ea typeface="Calibri" panose="020F0502020204030204" pitchFamily="34" charset="0"/>
                <a:cs typeface="Calibri" panose="020F0502020204030204" pitchFamily="34" charset="0"/>
              </a:rPr>
              <a:t>trastuzumab deruxtecan</a:t>
            </a:r>
            <a:r>
              <a:rPr lang="it-IT" sz="1800" dirty="0">
                <a:effectLst/>
                <a:latin typeface="Calibri" panose="020F0502020204030204" pitchFamily="34" charset="0"/>
                <a:ea typeface="Calibri" panose="020F0502020204030204" pitchFamily="34" charset="0"/>
                <a:cs typeface="Times New Roman" panose="02020603050405020304" pitchFamily="18" charset="0"/>
              </a:rPr>
              <a:t> per il trattamento di pazienti con </a:t>
            </a:r>
            <a:r>
              <a:rPr lang="it-IT" sz="1800" dirty="0">
                <a:effectLst/>
                <a:latin typeface="Calibri" panose="020F0502020204030204" pitchFamily="34" charset="0"/>
                <a:ea typeface="Calibri" panose="020F0502020204030204" pitchFamily="34" charset="0"/>
                <a:cs typeface="Calibri" panose="020F0502020204030204" pitchFamily="34" charset="0"/>
              </a:rPr>
              <a:t>carcinoma mammario metastatico </a:t>
            </a:r>
            <a:r>
              <a:rPr lang="it-IT" sz="1800" dirty="0">
                <a:effectLst/>
                <a:latin typeface="Calibri" panose="020F0502020204030204" pitchFamily="34" charset="0"/>
                <a:ea typeface="Calibri" panose="020F0502020204030204" pitchFamily="34" charset="0"/>
                <a:cs typeface="Times New Roman" panose="02020603050405020304" pitchFamily="18" charset="0"/>
              </a:rPr>
              <a:t>HER2+.</a:t>
            </a:r>
          </a:p>
        </p:txBody>
      </p:sp>
    </p:spTree>
    <p:extLst>
      <p:ext uri="{BB962C8B-B14F-4D97-AF65-F5344CB8AC3E}">
        <p14:creationId xmlns:p14="http://schemas.microsoft.com/office/powerpoint/2010/main" val="171876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Background</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Cosa c’è di noto su questo argomento?</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a:bodyPr>
          <a:lstStyle/>
          <a:p>
            <a:r>
              <a:rPr lang="it-IT" sz="1800" dirty="0">
                <a:effectLst/>
                <a:latin typeface="Calibri" panose="020F0502020204030204" pitchFamily="34" charset="0"/>
                <a:ea typeface="Calibri" panose="020F0502020204030204" pitchFamily="34" charset="0"/>
                <a:cs typeface="Calibri" panose="020F0502020204030204" pitchFamily="34" charset="0"/>
              </a:rPr>
              <a:t>In DESTINY-Breast03 (</a:t>
            </a:r>
            <a:r>
              <a:rPr lang="it-IT" sz="1800" dirty="0">
                <a:solidFill>
                  <a:srgbClr val="0432FF"/>
                </a:solidFill>
                <a:effectLst/>
                <a:latin typeface="Calibri" panose="020F0502020204030204" pitchFamily="34" charset="0"/>
                <a:ea typeface="Calibri" panose="020F0502020204030204" pitchFamily="34" charset="0"/>
                <a:cs typeface="Calibri" panose="020F0502020204030204" pitchFamily="34" charset="0"/>
                <a:hlinkClick r:id="rId2"/>
              </a:rPr>
              <a:t>NCT03529110</a:t>
            </a:r>
            <a:r>
              <a:rPr lang="it-IT" sz="1800" dirty="0">
                <a:effectLst/>
                <a:latin typeface="Calibri" panose="020F0502020204030204" pitchFamily="34" charset="0"/>
                <a:ea typeface="Calibri" panose="020F0502020204030204" pitchFamily="34" charset="0"/>
                <a:cs typeface="Calibri" panose="020F0502020204030204" pitchFamily="34" charset="0"/>
              </a:rPr>
              <a:t>), trastuzumab deruxtecan (T-DXd) ha dimostrato una sopravvivenza libera da progressione superiore secondo la revisione centrale indipendente in cieco rispetto a trastuzumab emtansine (T-DM1) (HR, 0,28 [IC al 95%, 0,22-0,37]; p &lt;0,001) e un profilo di sicurezza gestibile in pazienti con carcinoma mammario metastatico (MBC) HER2+.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Calibri" panose="020F0502020204030204" pitchFamily="34" charset="0"/>
              </a:rPr>
              <a:t>Le misure di esito riferito dal paziente (PRO) incorporano il punto di vista dei pazienti negli studi clinici, al fine di valutare l’effetto del trattamento sulla qualità della vita (QoL) correlata alla salute.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Calibri" panose="020F0502020204030204" pitchFamily="34" charset="0"/>
              </a:rPr>
              <a:t>Di seguito vengono presentati i PRO e il tasso di ricovero per T-DXd rispetto a T-DM1 (cut-off dei dati, 21 maggio 2021).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76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Background</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Come è stato condotto questo studio?</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fontScale="85000" lnSpcReduction="10000"/>
          </a:bodyPr>
          <a:lstStyle/>
          <a:p>
            <a:pPr>
              <a:lnSpc>
                <a:spcPct val="110000"/>
              </a:lnSpc>
            </a:pPr>
            <a:r>
              <a:rPr lang="it-IT" sz="1800" dirty="0">
                <a:effectLst/>
                <a:latin typeface="Calibri" panose="020F0502020204030204" pitchFamily="34" charset="0"/>
                <a:ea typeface="Calibri" panose="020F0502020204030204" pitchFamily="34" charset="0"/>
                <a:cs typeface="Calibri" panose="020F0502020204030204" pitchFamily="34" charset="0"/>
              </a:rPr>
              <a:t>Pazienti affetti da MBC HER2+ (IHC 3+ o IHC 2+/ISH+) con progressione di malattia durante o dopo terapia con trastuzumab + un taxano sono stati assegnati in rapporto 1:1 a T-DXd o T-DM1.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it-IT" sz="1800" dirty="0">
                <a:effectLst/>
                <a:latin typeface="Calibri" panose="020F0502020204030204" pitchFamily="34" charset="0"/>
                <a:ea typeface="Calibri" panose="020F0502020204030204" pitchFamily="34" charset="0"/>
                <a:cs typeface="Calibri" panose="020F0502020204030204" pitchFamily="34" charset="0"/>
              </a:rPr>
              <a:t>Gli endpoint PRO venivano valutati prima dell’infusione il giorno 1 dei primi 3 cicli di 21 giorni, quindi ogni 2 cicli, a fine trattamento, a un follow-up a 40 giorni e infine ogni 3 mesi fino al termine del follow-up.</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it-IT" sz="1800" dirty="0">
                <a:effectLst/>
                <a:latin typeface="Calibri" panose="020F0502020204030204" pitchFamily="34" charset="0"/>
                <a:ea typeface="Calibri" panose="020F0502020204030204" pitchFamily="34" charset="0"/>
                <a:cs typeface="Calibri" panose="020F0502020204030204" pitchFamily="34" charset="0"/>
              </a:rPr>
              <a:t>Gli endpoint includevano i questionari di QoL dell’EORTC (QLQ-C30; variabile primaria: punteggio sulla scala dello stato di salute globale [GHS]/QoL) e la scala visuo-analogica (VAS) del questionario EuroQol a 5 dimensioni e 5 livelli (EQ-5D-5L).</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it-IT" sz="1800" dirty="0">
                <a:effectLst/>
                <a:latin typeface="Calibri" panose="020F0502020204030204" pitchFamily="34" charset="0"/>
                <a:ea typeface="Calibri" panose="020F0502020204030204" pitchFamily="34" charset="0"/>
                <a:cs typeface="Calibri" panose="020F0502020204030204" pitchFamily="34" charset="0"/>
              </a:rPr>
              <a:t>Sono stati analizzati la variazione rispetto al basale (CFB) e il tempo al deterioramento definitivo (TDD).</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it-IT" sz="1800" dirty="0">
                <a:effectLst/>
                <a:latin typeface="Calibri" panose="020F0502020204030204" pitchFamily="34" charset="0"/>
                <a:ea typeface="Calibri" panose="020F0502020204030204" pitchFamily="34" charset="0"/>
                <a:cs typeface="Calibri" panose="020F0502020204030204" pitchFamily="34" charset="0"/>
              </a:rPr>
              <a:t>Sono stati inoltre misurati endpoint relativi ai ricoveri.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881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Risultati</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Cosa aggiunge questo studio?</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fontScale="85000" lnSpcReduction="20000"/>
          </a:bodyPr>
          <a:lstStyle/>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L’aderenza ai questionari è risultata &gt;97% al basale e &gt;80% durante i cicli 3-29.</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Al basale, i punteggi QLQ-C30 GHS registrati per T-DXd (n = 253) e T-DM1 (n = 260) erano simili.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A fine trattamento, la CFB media non è stata significativamente diversa (CFB &lt;10 punti) nei due bracci.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Il TDD mediano del punteggio QLQ-C30 GHS è stato di 9,7 mesi per T-DXd rispetto a 8,3 mesi per T-DM1 (HR, 0,88 [IC al 95%, 0,70-1,11]).</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Tutte le sottoscale QLQ-C30 prespecificate hanno presentato TDD più lunghi con T-DXd, comprese quelle del funzionamento emotivo (HR, 0,69 [IC al 95%, 0,53-0,89]) e del dolore (HR, 0,75 [IC al 95%, 0,59-0,95]).</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Il TDD mediano della VAS EQ-5D-5L è stato di 13,2 mesi per T-DXd rispetto a 8,5 mesi per T-DM1 (HR, 0,77 [IC al 95%, 0,61-0,98]).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600" dirty="0">
                <a:effectLst/>
                <a:latin typeface="Calibri" panose="020F0502020204030204" pitchFamily="34" charset="0"/>
                <a:ea typeface="Calibri" panose="020F0502020204030204" pitchFamily="34" charset="0"/>
                <a:cs typeface="Calibri" panose="020F0502020204030204" pitchFamily="34" charset="0"/>
              </a:rPr>
              <a:t>Con T-DXd rispetto a T-DM1, 18 (6,9%) vs 19 (7,2%) pazienti sono stati ricoverati; la mediana del tempo al primo ricovero è stata di 219,5 vs 60,0 giorni, rispettivamente.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279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Conclusioni e prospettive</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Qual è l’impatto di questo studio sulla pratica clinica?</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La maggior efficacia e il profilo di tossicità gestibile precedentemente descritti per T-DXd, insieme all’evidenza qui presentata di un mantenimento o miglioramento della QoL, supportano il beneficio complessivo di T-DXd per il trattamento di pazienti con MBC HER2+.</a:t>
            </a:r>
          </a:p>
        </p:txBody>
      </p:sp>
    </p:spTree>
    <p:extLst>
      <p:ext uri="{BB962C8B-B14F-4D97-AF65-F5344CB8AC3E}">
        <p14:creationId xmlns:p14="http://schemas.microsoft.com/office/powerpoint/2010/main" val="242774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4206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733</Words>
  <Application>Microsoft Macintosh PowerPoint</Application>
  <PresentationFormat>Presentazione su schermo (16:9)</PresentationFormat>
  <Paragraphs>28</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Wingdings</vt:lpstr>
      <vt:lpstr>Tema di Office</vt:lpstr>
      <vt:lpstr>Presentazione standard di PowerPoint</vt:lpstr>
      <vt:lpstr>Presentazione standard di PowerPoint</vt:lpstr>
      <vt:lpstr>Messaggi chiave</vt:lpstr>
      <vt:lpstr>Background Cosa c’è di noto su questo argomento?</vt:lpstr>
      <vt:lpstr>Background Come è stato condotto questo studio?</vt:lpstr>
      <vt:lpstr>Risultati Cosa aggiunge questo studio?</vt:lpstr>
      <vt:lpstr>Conclusioni e prospettive Qual è l’impatto di questo studio sulla pratica clinica?</vt:lpstr>
      <vt:lpstr>Presentazione standard di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 BC22</dc:title>
  <dc:subject/>
  <dc:creator>Giorgio Mantovani</dc:creator>
  <cp:keywords/>
  <dc:description/>
  <cp:lastModifiedBy>Giorgio Mantovani</cp:lastModifiedBy>
  <cp:revision>185</cp:revision>
  <dcterms:created xsi:type="dcterms:W3CDTF">2019-04-12T11:26:00Z</dcterms:created>
  <dcterms:modified xsi:type="dcterms:W3CDTF">2022-05-11T06:09:40Z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