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77" r:id="rId2"/>
    <p:sldId id="278" r:id="rId3"/>
    <p:sldId id="279" r:id="rId4"/>
    <p:sldId id="281" r:id="rId5"/>
    <p:sldId id="282" r:id="rId6"/>
    <p:sldId id="283" r:id="rId7"/>
    <p:sldId id="284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 Pata" initials="M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074D"/>
    <a:srgbClr val="993042"/>
    <a:srgbClr val="79831E"/>
    <a:srgbClr val="00305D"/>
    <a:srgbClr val="019640"/>
    <a:srgbClr val="81144E"/>
    <a:srgbClr val="1B4F26"/>
    <a:srgbClr val="9C0405"/>
    <a:srgbClr val="EFF2F3"/>
    <a:srgbClr val="BFCA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4507"/>
  </p:normalViewPr>
  <p:slideViewPr>
    <p:cSldViewPr snapToGrid="0" snapToObjects="1">
      <p:cViewPr varScale="1">
        <p:scale>
          <a:sx n="149" d="100"/>
          <a:sy n="149" d="100"/>
        </p:scale>
        <p:origin x="10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4EBA3-3934-524E-8A73-AFE6F14643AF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E49C6E-BA8E-8143-B34B-86127B909F6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43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5483" y="1823455"/>
            <a:ext cx="7796720" cy="40193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3E78409E-7BD8-F06B-BBCA-CFE45BFA2A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053833" y="4872075"/>
            <a:ext cx="1036335" cy="215444"/>
          </a:xfrm>
          <a:prstGeom prst="rect">
            <a:avLst/>
          </a:prstGeom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6B2A4B87-BF52-7041-90E1-46E87F10631E}"/>
              </a:ext>
            </a:extLst>
          </p:cNvPr>
          <p:cNvSpPr/>
          <p:nvPr userDrawn="1"/>
        </p:nvSpPr>
        <p:spPr>
          <a:xfrm>
            <a:off x="4053833" y="4722130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ct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60367DFA-E376-FF93-07AC-7B6278CCB071}"/>
              </a:ext>
            </a:extLst>
          </p:cNvPr>
          <p:cNvSpPr/>
          <p:nvPr userDrawn="1"/>
        </p:nvSpPr>
        <p:spPr>
          <a:xfrm>
            <a:off x="0" y="162785"/>
            <a:ext cx="5868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F7F7E5E-AF96-11BB-B3E5-96BF05A969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66811" y="0"/>
            <a:ext cx="2807659" cy="222538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253296B-09DD-FE43-D682-F044D676AC5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5242"/>
          <a:stretch/>
        </p:blipFill>
        <p:spPr>
          <a:xfrm>
            <a:off x="6074797" y="-7949"/>
            <a:ext cx="3069203" cy="1789585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7FF127D-AE04-6478-8E7E-F04E16FCC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28533"/>
          <a:stretch/>
        </p:blipFill>
        <p:spPr>
          <a:xfrm>
            <a:off x="635791" y="615606"/>
            <a:ext cx="2910491" cy="42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4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14F33D4E-1820-2246-AC82-671A324953CF}"/>
              </a:ext>
            </a:extLst>
          </p:cNvPr>
          <p:cNvSpPr txBox="1"/>
          <p:nvPr userDrawn="1"/>
        </p:nvSpPr>
        <p:spPr>
          <a:xfrm>
            <a:off x="3989148" y="3600692"/>
            <a:ext cx="1165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000" b="1" dirty="0">
                <a:solidFill>
                  <a:srgbClr val="9B074D"/>
                </a:solidFill>
              </a:rPr>
              <a:t>SLIDE KIT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3DD0972F-B25B-7B41-9933-F2ACA11781AC}"/>
              </a:ext>
            </a:extLst>
          </p:cNvPr>
          <p:cNvSpPr/>
          <p:nvPr userDrawn="1"/>
        </p:nvSpPr>
        <p:spPr>
          <a:xfrm>
            <a:off x="0" y="4711673"/>
            <a:ext cx="9144000" cy="431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/>
              <a:t>UN’INIZIATIVA DI AGGIORNAMENTO SCIENTIFICO RESO POSSIBILE GRAZIE AL CONTRIBUTO NON CONDIZIONANTE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B919222-A1F5-1048-A87C-41692A1BAC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9354" y="4756935"/>
            <a:ext cx="1428750" cy="3556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BD009E0-D265-0B4B-8FCA-D4EF994EB27B}"/>
              </a:ext>
            </a:extLst>
          </p:cNvPr>
          <p:cNvSpPr/>
          <p:nvPr userDrawn="1"/>
        </p:nvSpPr>
        <p:spPr>
          <a:xfrm>
            <a:off x="12518" y="47433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UN’INIZIATIVA DI AGGIORNAMENTO SCIENTIFICO RESA POSSIBILE</a:t>
            </a:r>
            <a:b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</a:br>
            <a:r>
              <a:rPr lang="it-IT" sz="9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GRAZIE AL CONTRIBUTO NON CONDIZIONANTE</a:t>
            </a:r>
            <a:endParaRPr lang="it-IT" sz="900" dirty="0">
              <a:effectLst/>
              <a:latin typeface="Calibri" panose="020F0502020204030204" pitchFamily="34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B7844EB-C56B-D69E-254C-B5CEC546BC2C}"/>
              </a:ext>
            </a:extLst>
          </p:cNvPr>
          <p:cNvSpPr/>
          <p:nvPr userDrawn="1"/>
        </p:nvSpPr>
        <p:spPr>
          <a:xfrm>
            <a:off x="-11152" y="326814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2315CBC5-DA6B-9F78-4BBE-6D4917DA936D}"/>
              </a:ext>
            </a:extLst>
          </p:cNvPr>
          <p:cNvSpPr/>
          <p:nvPr userDrawn="1"/>
        </p:nvSpPr>
        <p:spPr>
          <a:xfrm>
            <a:off x="0" y="4556838"/>
            <a:ext cx="9166304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82691BB6-737E-5F53-0FBF-AC90DB26C3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52" y="-15632"/>
            <a:ext cx="4470400" cy="3543300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4474B305-721A-0A1D-635E-E7D2B4BE4E3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96791" y="53735"/>
            <a:ext cx="3239001" cy="178958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C1060F7-A337-B31A-95E2-228E7E1C46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alphaModFix/>
          </a:blip>
          <a:srcRect l="2122" t="18132" r="21791" b="9980"/>
          <a:stretch/>
        </p:blipFill>
        <p:spPr>
          <a:xfrm>
            <a:off x="1592611" y="1888582"/>
            <a:ext cx="6957392" cy="1371381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C6E539F3-7187-C420-A312-EFCFB0837E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63726" y="3023596"/>
            <a:ext cx="1480274" cy="22250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263505"/>
          </a:xfrm>
        </p:spPr>
        <p:txBody>
          <a:bodyPr/>
          <a:lstStyle>
            <a:lvl1pPr marL="1714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5143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7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572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00150" indent="-171450">
              <a:buClr>
                <a:srgbClr val="9B074D"/>
              </a:buClr>
              <a:buFont typeface="Arial" panose="020B0604020202020204" pitchFamily="34" charset="0"/>
              <a:buChar char="•"/>
              <a:defRPr sz="1100">
                <a:latin typeface="Calibri" panose="020F0502020204030204" pitchFamily="34" charset="0"/>
                <a:cs typeface="Calibri" panose="020F0502020204030204" pitchFamily="34" charset="0"/>
              </a:defRPr>
            </a:lvl4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</a:t>
            </a:r>
            <a:r>
              <a:rPr lang="it-IT" dirty="0" err="1"/>
              <a:t>livell</a:t>
            </a:r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31266"/>
            <a:ext cx="7886700" cy="757239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pic>
        <p:nvPicPr>
          <p:cNvPr id="22" name="Immagine 21">
            <a:extLst>
              <a:ext uri="{FF2B5EF4-FFF2-40B4-BE49-F238E27FC236}">
                <a16:creationId xmlns:a16="http://schemas.microsoft.com/office/drawing/2014/main" id="{A25DD1E9-603A-F244-BDF0-DB9FE56531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579"/>
          <a:stretch/>
        </p:blipFill>
        <p:spPr>
          <a:xfrm>
            <a:off x="4540196" y="4927732"/>
            <a:ext cx="865841" cy="180000"/>
          </a:xfrm>
          <a:prstGeom prst="rect">
            <a:avLst/>
          </a:prstGeom>
        </p:spPr>
      </p:pic>
      <p:sp>
        <p:nvSpPr>
          <p:cNvPr id="23" name="Rettangolo 22">
            <a:extLst>
              <a:ext uri="{FF2B5EF4-FFF2-40B4-BE49-F238E27FC236}">
                <a16:creationId xmlns:a16="http://schemas.microsoft.com/office/drawing/2014/main" id="{2305A19E-AB4B-374B-B09E-7E1FD05D3999}"/>
              </a:ext>
            </a:extLst>
          </p:cNvPr>
          <p:cNvSpPr/>
          <p:nvPr userDrawn="1"/>
        </p:nvSpPr>
        <p:spPr>
          <a:xfrm>
            <a:off x="3554519" y="4927847"/>
            <a:ext cx="10363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r">
              <a:tabLst/>
            </a:pPr>
            <a:r>
              <a:rPr lang="it-IT" sz="800" dirty="0">
                <a:solidFill>
                  <a:schemeClr val="tx1"/>
                </a:solidFill>
              </a:rPr>
              <a:t>Powered by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41ABE053-C8A0-906D-C614-F754365CB7B4}"/>
              </a:ext>
            </a:extLst>
          </p:cNvPr>
          <p:cNvSpPr/>
          <p:nvPr userDrawn="1"/>
        </p:nvSpPr>
        <p:spPr>
          <a:xfrm>
            <a:off x="0" y="59420"/>
            <a:ext cx="7128000" cy="1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72E4075D-D53B-A29B-487E-95F027904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"/>
            <a:ext cx="1426484" cy="113065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9E1C31AF-C3D6-54CC-494E-380443589D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alphaModFix/>
          </a:blip>
          <a:srcRect l="2122" t="18132" r="21791" b="28533"/>
          <a:stretch/>
        </p:blipFill>
        <p:spPr>
          <a:xfrm>
            <a:off x="7199374" y="23990"/>
            <a:ext cx="1419343" cy="2075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751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0" r:id="rId3"/>
    <p:sldLayoutId id="2147483655" r:id="rId4"/>
    <p:sldLayoutId id="2147483656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Clr>
          <a:srgbClr val="0376AF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Clr>
          <a:srgbClr val="0376AF"/>
        </a:buClr>
        <a:buFont typeface="Wingdings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80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44640575-55EE-6602-D1DB-C29AE575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946" y="1768979"/>
            <a:ext cx="8558108" cy="1532699"/>
          </a:xfrm>
        </p:spPr>
        <p:txBody>
          <a:bodyPr/>
          <a:lstStyle/>
          <a:p>
            <a:r>
              <a:rPr lang="it-IT" sz="2800" dirty="0"/>
              <a:t>Abemaciclib adiuvante</a:t>
            </a:r>
            <a:br>
              <a:rPr lang="it-IT" sz="2800" dirty="0"/>
            </a:br>
            <a:r>
              <a:rPr lang="it-IT" sz="2800" dirty="0"/>
              <a:t>in associazione a terapia endocrina:</a:t>
            </a:r>
            <a:br>
              <a:rPr lang="it-IT" sz="2800" dirty="0"/>
            </a:br>
            <a:r>
              <a:rPr lang="it-IT" sz="2800" dirty="0"/>
              <a:t>risultati di efficacia nella coorte 1 dello studio monarchE</a:t>
            </a:r>
          </a:p>
        </p:txBody>
      </p:sp>
      <p:sp>
        <p:nvSpPr>
          <p:cNvPr id="3" name="Sottotitolo 1">
            <a:extLst>
              <a:ext uri="{FF2B5EF4-FFF2-40B4-BE49-F238E27FC236}">
                <a16:creationId xmlns:a16="http://schemas.microsoft.com/office/drawing/2014/main" id="{E944941B-C529-5F02-7D1D-63DDB3C53BBD}"/>
              </a:ext>
            </a:extLst>
          </p:cNvPr>
          <p:cNvSpPr txBox="1">
            <a:spLocks/>
          </p:cNvSpPr>
          <p:nvPr/>
        </p:nvSpPr>
        <p:spPr>
          <a:xfrm>
            <a:off x="585895" y="3471012"/>
            <a:ext cx="7972213" cy="7482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750"/>
              </a:spcBef>
              <a:buClr>
                <a:srgbClr val="0376AF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3429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100000"/>
              </a:lnSpc>
              <a:spcBef>
                <a:spcPts val="375"/>
              </a:spcBef>
              <a:buClr>
                <a:srgbClr val="0376AF"/>
              </a:buClr>
              <a:buFont typeface="Wingdings" pitchFamily="2" charset="2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it-IT" sz="2000" dirty="0"/>
              <a:t>Presentato da: </a:t>
            </a:r>
            <a:r>
              <a:rPr lang="it-IT" sz="2000" b="1" dirty="0"/>
              <a:t>M. Toi</a:t>
            </a:r>
            <a:r>
              <a:rPr lang="it-IT" sz="2000" dirty="0"/>
              <a:t>*, et al.</a:t>
            </a:r>
          </a:p>
          <a:p>
            <a:pPr>
              <a:spcBef>
                <a:spcPts val="0"/>
              </a:spcBef>
            </a:pPr>
            <a:r>
              <a:rPr lang="en-GB" sz="1800" dirty="0"/>
              <a:t>*Breast Unit Dept., Kyoto University Hospital, Kyoto, Japan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48849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Messaggi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In pazienti affetti da carcinoma mammario precoce HR+/HER2- con caratteristiche clinico-patologiche di malattia ad alto rischio, abemaciclib adiuvante in associazione a terapia endocrina è in grado di offrire un beneficio significativo, con un profilo di sicurezza accettabile.</a:t>
            </a:r>
          </a:p>
          <a:p>
            <a:r>
              <a:rPr lang="it-IT" sz="1800" dirty="0"/>
              <a:t>Il trattamento sperimentale ha ridotto il rischio di malattia invasiva del 32% e il rischio di recidiva a distanza del 33%, con un beneficio assoluto a 3 anni del 5,7 e 4,5%, rispettivamente.</a:t>
            </a:r>
          </a:p>
          <a:p>
            <a:r>
              <a:rPr lang="it-IT" sz="1800" dirty="0"/>
              <a:t>Il beneficio è stato coerente nei sottogruppi di pazienti analizzati.</a:t>
            </a:r>
          </a:p>
          <a:p>
            <a:r>
              <a:rPr lang="it-IT" sz="1800" dirty="0"/>
              <a:t>Non sono emersi nuovi segnali di sicurezza rispetto al profilo di rischio noto di abemaciclib.</a:t>
            </a:r>
          </a:p>
        </p:txBody>
      </p:sp>
    </p:spTree>
    <p:extLst>
      <p:ext uri="{BB962C8B-B14F-4D97-AF65-F5344CB8AC3E}">
        <p14:creationId xmlns:p14="http://schemas.microsoft.com/office/powerpoint/2010/main" val="1718766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c’è di noto su questo argomento?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studio monarchE ha precedentemente dimostrato che abemaciclib (inibitore orale di CDK4/6) in associazione a terapia endocrina (ET) è in grado di offrire un robusto beneficio, con un profilo di sicurezza accettabile, nel trattamento adiuvante di pazienti ad alto rischio con carcinoma mammario precoce (EBC) HR+/HER2-.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questo studio sono stati presentati i dati di efficacia relativi a una popolazione di pazienti monarchE (coorte 1) ad alto rischio di recidiva e con caratteristiche facilmente identificabili nella pratica clinica, per il cui trattamento abemaciclib ha recentemente ricevuto l’approvazione degli enti normativi.</a:t>
            </a:r>
          </a:p>
        </p:txBody>
      </p:sp>
    </p:spTree>
    <p:extLst>
      <p:ext uri="{BB962C8B-B14F-4D97-AF65-F5344CB8AC3E}">
        <p14:creationId xmlns:p14="http://schemas.microsoft.com/office/powerpoint/2010/main" val="257765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Background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Come è stato condotto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monarchE, uno studio internazionale di fase 3, ha assegnato casualmente (1:1) 5637 pazienti a ricevere ET ± abemaciclib adiuvante nell’ambito di due coorti.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coorte 1 (C1) ha arruolato 5120 pazienti che presentavano ≥4 linfonodi ascellari positivi (pALN), oppure 1-3 pALN più ulteriori caratteristiche ad alto rischio, ovvero malattia di grado 3 e/o tumore di dimensioni ≥5 cm.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coorte 2 ha arruolato 517 pazienti, è stata descritta in precedenza e non dispone ancora di dati sufficientemente maturi.</a:t>
            </a:r>
          </a:p>
        </p:txBody>
      </p:sp>
    </p:spTree>
    <p:extLst>
      <p:ext uri="{BB962C8B-B14F-4D97-AF65-F5344CB8AC3E}">
        <p14:creationId xmlns:p14="http://schemas.microsoft.com/office/powerpoint/2010/main" val="3008810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Risultati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Cosa aggiunge questo studio?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una mediana di follow-up di 28 mesi per la C1 (cut-off dei dati: aprile 2021), il rischio del 17% di recidiva a 3 anni nel braccio di trattamento con sola ET conferma la natura ad alto rischio di questa popolazione di pazienti.</a:t>
            </a: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L’associazione abemaciclib + ET ha dimostrato un beneficio clinicamente significativo, riducendo il rischio di sviluppare un evento di sopravvivenza libera da malattia invasiva (IDFS) del 32% (beneficio assoluto del 5,7% a 3 anni) e un evento di sopravvivenza libera da recidiva a distanza (DRFS) del 33% (beneficio assoluto del 4,5% a 3 anni).</a:t>
            </a: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All’interno di tale coorte, il beneficio del trattamento in termini di IDFS e DRFS è risultato coerente in sottogruppi definiti da caratteristiche dei pazienti e della malattia.</a:t>
            </a:r>
          </a:p>
          <a:p>
            <a:pPr>
              <a:lnSpc>
                <a:spcPct val="11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analisi di sicurezza, condotte sull’intera popolazione di sicurezza, hanno fornito risultati coerenti con il profilo noto di abemaciclib.</a:t>
            </a:r>
          </a:p>
        </p:txBody>
      </p:sp>
    </p:spTree>
    <p:extLst>
      <p:ext uri="{BB962C8B-B14F-4D97-AF65-F5344CB8AC3E}">
        <p14:creationId xmlns:p14="http://schemas.microsoft.com/office/powerpoint/2010/main" val="338279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823D25-13C0-12DA-608C-CAC4AAB7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 e prospettive</a:t>
            </a:r>
            <a:br>
              <a:rPr lang="it-IT" dirty="0"/>
            </a:b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 è l’impatto di questo studio sulla pratica clinica?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F9212D-9797-32D8-115C-9454A8D6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Comprendendo il 91% dei pazienti di monarchE, la C1 può spiegare il robusto beneficio osservato nella popolazione </a:t>
            </a:r>
            <a:r>
              <a:rPr lang="it-IT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intention-to-treat</a:t>
            </a:r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(ITT).</a:t>
            </a:r>
          </a:p>
          <a:p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dati relativi alla C1 offrono evidenze convincenti circa il beneficio del trattamento adiuvante con abemaciclib + ET in pazienti con EBC HR+/HER2- ad alto rischio di recidiva, una popolazione facilmente identificabile nell’iter diagnostico di routine del carcinoma mammario.</a:t>
            </a:r>
          </a:p>
        </p:txBody>
      </p:sp>
    </p:spTree>
    <p:extLst>
      <p:ext uri="{BB962C8B-B14F-4D97-AF65-F5344CB8AC3E}">
        <p14:creationId xmlns:p14="http://schemas.microsoft.com/office/powerpoint/2010/main" val="242774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420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620</Words>
  <Application>Microsoft Macintosh PowerPoint</Application>
  <PresentationFormat>Presentazione su schermo (16:9)</PresentationFormat>
  <Paragraphs>23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Messaggi chiave</vt:lpstr>
      <vt:lpstr>Background Cosa c’è di noto su questo argomento?</vt:lpstr>
      <vt:lpstr>Background Come è stato condotto questo studio?</vt:lpstr>
      <vt:lpstr>Risultati Cosa aggiunge questo studio?</vt:lpstr>
      <vt:lpstr>Conclusioni e prospettive Qual è l’impatto di questo studio sulla pratica clinica?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ESMO BC22</dc:title>
  <dc:subject/>
  <dc:creator>Giorgio Mantovani</dc:creator>
  <cp:keywords/>
  <dc:description/>
  <cp:lastModifiedBy>Giorgio Mantovani</cp:lastModifiedBy>
  <cp:revision>173</cp:revision>
  <dcterms:created xsi:type="dcterms:W3CDTF">2019-04-12T11:26:00Z</dcterms:created>
  <dcterms:modified xsi:type="dcterms:W3CDTF">2022-05-11T06:01:16Z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1033-10.2.0.6020</vt:lpwstr>
  </property>
</Properties>
</file>